
<file path=[Content_Types].xml><?xml version="1.0" encoding="utf-8"?>
<Types xmlns="http://schemas.openxmlformats.org/package/2006/content-types">
  <Default Extension="png" ContentType="image/png"/>
  <Default Extension="jfif"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ink/ink1.xml" ContentType="application/inkml+xml"/>
  <Override PartName="/ppt/ink/ink2.xml" ContentType="application/inkml+xml"/>
  <Override PartName="/ppt/ink/ink3.xml" ContentType="application/inkml+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36"/>
  </p:notesMasterIdLst>
  <p:sldIdLst>
    <p:sldId id="256" r:id="rId2"/>
    <p:sldId id="257" r:id="rId3"/>
    <p:sldId id="273" r:id="rId4"/>
    <p:sldId id="264" r:id="rId5"/>
    <p:sldId id="259" r:id="rId6"/>
    <p:sldId id="262" r:id="rId7"/>
    <p:sldId id="258" r:id="rId8"/>
    <p:sldId id="275" r:id="rId9"/>
    <p:sldId id="294" r:id="rId10"/>
    <p:sldId id="274" r:id="rId11"/>
    <p:sldId id="268" r:id="rId12"/>
    <p:sldId id="279" r:id="rId13"/>
    <p:sldId id="278" r:id="rId14"/>
    <p:sldId id="276" r:id="rId15"/>
    <p:sldId id="282" r:id="rId16"/>
    <p:sldId id="292" r:id="rId17"/>
    <p:sldId id="283" r:id="rId18"/>
    <p:sldId id="261" r:id="rId19"/>
    <p:sldId id="267" r:id="rId20"/>
    <p:sldId id="265" r:id="rId21"/>
    <p:sldId id="287" r:id="rId22"/>
    <p:sldId id="263" r:id="rId23"/>
    <p:sldId id="269" r:id="rId24"/>
    <p:sldId id="284" r:id="rId25"/>
    <p:sldId id="288" r:id="rId26"/>
    <p:sldId id="289" r:id="rId27"/>
    <p:sldId id="277" r:id="rId28"/>
    <p:sldId id="281" r:id="rId29"/>
    <p:sldId id="286" r:id="rId30"/>
    <p:sldId id="280" r:id="rId31"/>
    <p:sldId id="260" r:id="rId32"/>
    <p:sldId id="291" r:id="rId33"/>
    <p:sldId id="290" r:id="rId34"/>
    <p:sldId id="272" r:id="rId35"/>
  </p:sldIdLst>
  <p:sldSz cx="18288000" cy="10287000"/>
  <p:notesSz cx="6858000" cy="9144000"/>
  <p:embeddedFontLst>
    <p:embeddedFont>
      <p:font typeface="Calibri" panose="020F0502020204030204" pitchFamily="34" charset="0"/>
      <p:regular r:id="rId37"/>
      <p:bold r:id="rId38"/>
      <p:italic r:id="rId39"/>
      <p:boldItalic r:id="rId40"/>
    </p:embeddedFont>
    <p:embeddedFont>
      <p:font typeface="Tenor Sans" panose="020B0604020202020204" charset="-52"/>
      <p:regular r:id="rId41"/>
    </p:embeddedFont>
    <p:embeddedFont>
      <p:font typeface="Poppins" panose="020B060402020202020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107F07"/>
    <a:srgbClr val="EBC4E1"/>
    <a:srgbClr val="216B57"/>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ен стил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Светъл стил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Светъл стил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306799F8-075E-4A3A-A7F6-7FBC6576F1A4}" styleName="Стил с тема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Без стил, мрежа в таблица">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594"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8T10:28:10.008"/>
    </inkml:context>
    <inkml:brush xml:id="br0">
      <inkml:brushProperty name="width" value="0.35" units="cm"/>
      <inkml:brushProperty name="height" value="0.35" units="cm"/>
      <inkml:brushProperty name="color" value="#EEB3A6"/>
      <inkml:brushProperty name="inkEffects" value="rosegold"/>
      <inkml:brushProperty name="anchorX" value="-13868.05176"/>
      <inkml:brushProperty name="anchorY" value="-5370.26025"/>
      <inkml:brushProperty name="scaleFactor" value="0.5"/>
    </inkml:brush>
  </inkml:definitions>
  <inkml:trace contextRef="#ctx0" brushRef="#br0">0 0 4915,'0'0'0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8T10:28:47.241"/>
    </inkml:context>
    <inkml:brush xml:id="br0">
      <inkml:brushProperty name="width" value="0.35" units="cm"/>
      <inkml:brushProperty name="height" value="0.35" units="cm"/>
      <inkml:brushProperty name="color" value="#EEB3A6"/>
      <inkml:brushProperty name="inkEffects" value="rosegold"/>
      <inkml:brushProperty name="anchorX" value="-38716.88672"/>
      <inkml:brushProperty name="anchorY" value="-10727.26855"/>
      <inkml:brushProperty name="scaleFactor" value="0.5"/>
    </inkml:brush>
  </inkml:definitions>
  <inkml:trace contextRef="#ctx0" brushRef="#br0">1 1 4915,'0'0'0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28T10:31:27.852"/>
    </inkml:context>
    <inkml:brush xml:id="br0">
      <inkml:brushProperty name="width" value="0.35" units="cm"/>
      <inkml:brushProperty name="height" value="0.35" units="cm"/>
      <inkml:brushProperty name="color" value="#EEB3A6"/>
      <inkml:brushProperty name="inkEffects" value="rosegold"/>
      <inkml:brushProperty name="anchorX" value="-40748.88672"/>
      <inkml:brushProperty name="anchorY" value="-12743.05078"/>
      <inkml:brushProperty name="scaleFactor" value="0.5"/>
    </inkml:brush>
  </inkml:definitions>
  <inkml:trace contextRef="#ctx0" brushRef="#br0">0 1 4915,'0'0'0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bg-BG"/>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a:extLst>
            <a:ext uri="{FF2B5EF4-FFF2-40B4-BE49-F238E27FC236}">
              <a16:creationId xmlns:a16="http://schemas.microsoft.com/office/drawing/2014/main" id="{FA35A898-BB2C-E378-0630-4FC97EE1744D}"/>
            </a:ext>
          </a:extLst>
        </p:cNvPr>
        <p:cNvGrpSpPr/>
        <p:nvPr/>
      </p:nvGrpSpPr>
      <p:grpSpPr>
        <a:xfrm>
          <a:off x="0" y="0"/>
          <a:ext cx="0" cy="0"/>
          <a:chOff x="0" y="0"/>
          <a:chExt cx="0" cy="0"/>
        </a:xfrm>
      </p:grpSpPr>
      <p:sp>
        <p:nvSpPr>
          <p:cNvPr id="312" name="Google Shape;312;p17:notes">
            <a:extLst>
              <a:ext uri="{FF2B5EF4-FFF2-40B4-BE49-F238E27FC236}">
                <a16:creationId xmlns:a16="http://schemas.microsoft.com/office/drawing/2014/main" id="{16D38B09-1B15-B352-6A36-3D4BBDC2E8D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3" name="Google Shape;313;p17:notes">
            <a:extLst>
              <a:ext uri="{FF2B5EF4-FFF2-40B4-BE49-F238E27FC236}">
                <a16:creationId xmlns:a16="http://schemas.microsoft.com/office/drawing/2014/main" id="{AF9C9ED1-CF4A-61D0-168E-EAF581065C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1277760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6C9427AA-6B6D-4460-0082-32E2891F2B7B}"/>
            </a:ext>
          </a:extLst>
        </p:cNvPr>
        <p:cNvGrpSpPr/>
        <p:nvPr/>
      </p:nvGrpSpPr>
      <p:grpSpPr>
        <a:xfrm>
          <a:off x="0" y="0"/>
          <a:ext cx="0" cy="0"/>
          <a:chOff x="0" y="0"/>
          <a:chExt cx="0" cy="0"/>
        </a:xfrm>
      </p:grpSpPr>
      <p:sp>
        <p:nvSpPr>
          <p:cNvPr id="160" name="Google Shape;160;p4:notes">
            <a:extLst>
              <a:ext uri="{FF2B5EF4-FFF2-40B4-BE49-F238E27FC236}">
                <a16:creationId xmlns:a16="http://schemas.microsoft.com/office/drawing/2014/main" id="{26D9C00E-05A8-708B-46BA-87519F6991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4:notes">
            <a:extLst>
              <a:ext uri="{FF2B5EF4-FFF2-40B4-BE49-F238E27FC236}">
                <a16:creationId xmlns:a16="http://schemas.microsoft.com/office/drawing/2014/main" id="{6DE02698-CC99-C2F3-8481-F9CCDFD667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1352749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7D3D3961-688A-508F-55BC-2D5E6D446354}"/>
            </a:ext>
          </a:extLst>
        </p:cNvPr>
        <p:cNvGrpSpPr/>
        <p:nvPr/>
      </p:nvGrpSpPr>
      <p:grpSpPr>
        <a:xfrm>
          <a:off x="0" y="0"/>
          <a:ext cx="0" cy="0"/>
          <a:chOff x="0" y="0"/>
          <a:chExt cx="0" cy="0"/>
        </a:xfrm>
      </p:grpSpPr>
      <p:sp>
        <p:nvSpPr>
          <p:cNvPr id="169" name="Google Shape;169;p5:notes">
            <a:extLst>
              <a:ext uri="{FF2B5EF4-FFF2-40B4-BE49-F238E27FC236}">
                <a16:creationId xmlns:a16="http://schemas.microsoft.com/office/drawing/2014/main" id="{23B0DAC2-3A2C-41CD-B1DF-F5956EC45E0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5:notes">
            <a:extLst>
              <a:ext uri="{FF2B5EF4-FFF2-40B4-BE49-F238E27FC236}">
                <a16:creationId xmlns:a16="http://schemas.microsoft.com/office/drawing/2014/main" id="{E3CF69E4-CD71-A0ED-AA27-B842D1E035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3381857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DB937104-F39A-F7E1-CE5A-9368B07C6E4C}"/>
            </a:ext>
          </a:extLst>
        </p:cNvPr>
        <p:cNvGrpSpPr/>
        <p:nvPr/>
      </p:nvGrpSpPr>
      <p:grpSpPr>
        <a:xfrm>
          <a:off x="0" y="0"/>
          <a:ext cx="0" cy="0"/>
          <a:chOff x="0" y="0"/>
          <a:chExt cx="0" cy="0"/>
        </a:xfrm>
      </p:grpSpPr>
      <p:sp>
        <p:nvSpPr>
          <p:cNvPr id="169" name="Google Shape;169;p5:notes">
            <a:extLst>
              <a:ext uri="{FF2B5EF4-FFF2-40B4-BE49-F238E27FC236}">
                <a16:creationId xmlns:a16="http://schemas.microsoft.com/office/drawing/2014/main" id="{BB79D0A7-46C5-F920-7457-049AE29403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5:notes">
            <a:extLst>
              <a:ext uri="{FF2B5EF4-FFF2-40B4-BE49-F238E27FC236}">
                <a16:creationId xmlns:a16="http://schemas.microsoft.com/office/drawing/2014/main" id="{E8C74FB1-7057-7BA1-004C-2992B5910E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1953197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44C3EE66-2600-FDC9-0173-D0F0703F0052}"/>
            </a:ext>
          </a:extLst>
        </p:cNvPr>
        <p:cNvGrpSpPr/>
        <p:nvPr/>
      </p:nvGrpSpPr>
      <p:grpSpPr>
        <a:xfrm>
          <a:off x="0" y="0"/>
          <a:ext cx="0" cy="0"/>
          <a:chOff x="0" y="0"/>
          <a:chExt cx="0" cy="0"/>
        </a:xfrm>
      </p:grpSpPr>
      <p:sp>
        <p:nvSpPr>
          <p:cNvPr id="169" name="Google Shape;169;p5:notes">
            <a:extLst>
              <a:ext uri="{FF2B5EF4-FFF2-40B4-BE49-F238E27FC236}">
                <a16:creationId xmlns:a16="http://schemas.microsoft.com/office/drawing/2014/main" id="{701C0A18-702E-A7BB-4383-22B4F1BD8E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5:notes">
            <a:extLst>
              <a:ext uri="{FF2B5EF4-FFF2-40B4-BE49-F238E27FC236}">
                <a16:creationId xmlns:a16="http://schemas.microsoft.com/office/drawing/2014/main" id="{A1FB120A-B50E-710D-1436-B22C21CB7F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4087942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7DC069F4-AF9E-36BA-02EC-A2C69FDA5805}"/>
            </a:ext>
          </a:extLst>
        </p:cNvPr>
        <p:cNvGrpSpPr/>
        <p:nvPr/>
      </p:nvGrpSpPr>
      <p:grpSpPr>
        <a:xfrm>
          <a:off x="0" y="0"/>
          <a:ext cx="0" cy="0"/>
          <a:chOff x="0" y="0"/>
          <a:chExt cx="0" cy="0"/>
        </a:xfrm>
      </p:grpSpPr>
      <p:sp>
        <p:nvSpPr>
          <p:cNvPr id="169" name="Google Shape;169;p5:notes">
            <a:extLst>
              <a:ext uri="{FF2B5EF4-FFF2-40B4-BE49-F238E27FC236}">
                <a16:creationId xmlns:a16="http://schemas.microsoft.com/office/drawing/2014/main" id="{01162E7C-06F6-341C-0B67-57426F23ED6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5:notes">
            <a:extLst>
              <a:ext uri="{FF2B5EF4-FFF2-40B4-BE49-F238E27FC236}">
                <a16:creationId xmlns:a16="http://schemas.microsoft.com/office/drawing/2014/main" id="{F7224603-C1D5-EB91-7CCB-E62E292823E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1128415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08C7A1E5-03AA-CD38-6B64-EB0D67DC7AA4}"/>
            </a:ext>
          </a:extLst>
        </p:cNvPr>
        <p:cNvGrpSpPr/>
        <p:nvPr/>
      </p:nvGrpSpPr>
      <p:grpSpPr>
        <a:xfrm>
          <a:off x="0" y="0"/>
          <a:ext cx="0" cy="0"/>
          <a:chOff x="0" y="0"/>
          <a:chExt cx="0" cy="0"/>
        </a:xfrm>
      </p:grpSpPr>
      <p:sp>
        <p:nvSpPr>
          <p:cNvPr id="193" name="Google Shape;193;p7:notes">
            <a:extLst>
              <a:ext uri="{FF2B5EF4-FFF2-40B4-BE49-F238E27FC236}">
                <a16:creationId xmlns:a16="http://schemas.microsoft.com/office/drawing/2014/main" id="{40AD1A32-F2EA-1C04-F457-07FF371B6C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7:notes">
            <a:extLst>
              <a:ext uri="{FF2B5EF4-FFF2-40B4-BE49-F238E27FC236}">
                <a16:creationId xmlns:a16="http://schemas.microsoft.com/office/drawing/2014/main" id="{6FB14DEC-6DE5-C847-101F-1B46A5C320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2228701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B3905901-CB7A-6F16-46B2-62E916311335}"/>
            </a:ext>
          </a:extLst>
        </p:cNvPr>
        <p:cNvGrpSpPr/>
        <p:nvPr/>
      </p:nvGrpSpPr>
      <p:grpSpPr>
        <a:xfrm>
          <a:off x="0" y="0"/>
          <a:ext cx="0" cy="0"/>
          <a:chOff x="0" y="0"/>
          <a:chExt cx="0" cy="0"/>
        </a:xfrm>
      </p:grpSpPr>
      <p:sp>
        <p:nvSpPr>
          <p:cNvPr id="193" name="Google Shape;193;p7:notes">
            <a:extLst>
              <a:ext uri="{FF2B5EF4-FFF2-40B4-BE49-F238E27FC236}">
                <a16:creationId xmlns:a16="http://schemas.microsoft.com/office/drawing/2014/main" id="{6DF0D1AF-9F6D-3A2A-45D8-CA2A302DEB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7:notes">
            <a:extLst>
              <a:ext uri="{FF2B5EF4-FFF2-40B4-BE49-F238E27FC236}">
                <a16:creationId xmlns:a16="http://schemas.microsoft.com/office/drawing/2014/main" id="{A507EBC6-15FC-8C3E-37B1-EA3BA88B00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1439243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A176905E-7F71-AFBD-7F46-9C269BC72DCA}"/>
            </a:ext>
          </a:extLst>
        </p:cNvPr>
        <p:cNvGrpSpPr/>
        <p:nvPr/>
      </p:nvGrpSpPr>
      <p:grpSpPr>
        <a:xfrm>
          <a:off x="0" y="0"/>
          <a:ext cx="0" cy="0"/>
          <a:chOff x="0" y="0"/>
          <a:chExt cx="0" cy="0"/>
        </a:xfrm>
      </p:grpSpPr>
      <p:sp>
        <p:nvSpPr>
          <p:cNvPr id="193" name="Google Shape;193;p7:notes">
            <a:extLst>
              <a:ext uri="{FF2B5EF4-FFF2-40B4-BE49-F238E27FC236}">
                <a16:creationId xmlns:a16="http://schemas.microsoft.com/office/drawing/2014/main" id="{DB1B7930-0679-B47B-EBF8-E92DA22C58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7:notes">
            <a:extLst>
              <a:ext uri="{FF2B5EF4-FFF2-40B4-BE49-F238E27FC236}">
                <a16:creationId xmlns:a16="http://schemas.microsoft.com/office/drawing/2014/main" id="{FAF0772A-A239-03E4-233C-4675910E4B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2402635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3BC05E0D-A36F-A20B-6D89-427B67658462}"/>
            </a:ext>
          </a:extLst>
        </p:cNvPr>
        <p:cNvGrpSpPr/>
        <p:nvPr/>
      </p:nvGrpSpPr>
      <p:grpSpPr>
        <a:xfrm>
          <a:off x="0" y="0"/>
          <a:ext cx="0" cy="0"/>
          <a:chOff x="0" y="0"/>
          <a:chExt cx="0" cy="0"/>
        </a:xfrm>
      </p:grpSpPr>
      <p:sp>
        <p:nvSpPr>
          <p:cNvPr id="193" name="Google Shape;193;p7:notes">
            <a:extLst>
              <a:ext uri="{FF2B5EF4-FFF2-40B4-BE49-F238E27FC236}">
                <a16:creationId xmlns:a16="http://schemas.microsoft.com/office/drawing/2014/main" id="{73F1752D-4B8E-5014-40CD-EC8C481DA0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7:notes">
            <a:extLst>
              <a:ext uri="{FF2B5EF4-FFF2-40B4-BE49-F238E27FC236}">
                <a16:creationId xmlns:a16="http://schemas.microsoft.com/office/drawing/2014/main" id="{97215CFD-2D39-0845-04F0-07BA29687A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1756639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a:extLst>
            <a:ext uri="{FF2B5EF4-FFF2-40B4-BE49-F238E27FC236}">
              <a16:creationId xmlns:a16="http://schemas.microsoft.com/office/drawing/2014/main" id="{86382EB9-82F5-8C16-066D-11EAB3DA0035}"/>
            </a:ext>
          </a:extLst>
        </p:cNvPr>
        <p:cNvGrpSpPr/>
        <p:nvPr/>
      </p:nvGrpSpPr>
      <p:grpSpPr>
        <a:xfrm>
          <a:off x="0" y="0"/>
          <a:ext cx="0" cy="0"/>
          <a:chOff x="0" y="0"/>
          <a:chExt cx="0" cy="0"/>
        </a:xfrm>
      </p:grpSpPr>
      <p:sp>
        <p:nvSpPr>
          <p:cNvPr id="257" name="Google Shape;257;p11:notes">
            <a:extLst>
              <a:ext uri="{FF2B5EF4-FFF2-40B4-BE49-F238E27FC236}">
                <a16:creationId xmlns:a16="http://schemas.microsoft.com/office/drawing/2014/main" id="{E68E6506-7422-FBBC-5F90-FD4C4B6BDB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11:notes">
            <a:extLst>
              <a:ext uri="{FF2B5EF4-FFF2-40B4-BE49-F238E27FC236}">
                <a16:creationId xmlns:a16="http://schemas.microsoft.com/office/drawing/2014/main" id="{54C93EFE-D5D6-145E-6FFF-D77FA4533F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3936073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a:extLst>
            <a:ext uri="{FF2B5EF4-FFF2-40B4-BE49-F238E27FC236}">
              <a16:creationId xmlns:a16="http://schemas.microsoft.com/office/drawing/2014/main" id="{56158EE4-3C00-B3AE-9783-540269F5C775}"/>
            </a:ext>
          </a:extLst>
        </p:cNvPr>
        <p:cNvGrpSpPr/>
        <p:nvPr/>
      </p:nvGrpSpPr>
      <p:grpSpPr>
        <a:xfrm>
          <a:off x="0" y="0"/>
          <a:ext cx="0" cy="0"/>
          <a:chOff x="0" y="0"/>
          <a:chExt cx="0" cy="0"/>
        </a:xfrm>
      </p:grpSpPr>
      <p:sp>
        <p:nvSpPr>
          <p:cNvPr id="183" name="Google Shape;183;p10:notes">
            <a:extLst>
              <a:ext uri="{FF2B5EF4-FFF2-40B4-BE49-F238E27FC236}">
                <a16:creationId xmlns:a16="http://schemas.microsoft.com/office/drawing/2014/main" id="{363E5694-437B-6367-27B4-4D5F134EC0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10:notes">
            <a:extLst>
              <a:ext uri="{FF2B5EF4-FFF2-40B4-BE49-F238E27FC236}">
                <a16:creationId xmlns:a16="http://schemas.microsoft.com/office/drawing/2014/main" id="{32975AAC-AB68-F51F-B5DC-0C2FA99C21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1595987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a:extLst>
            <a:ext uri="{FF2B5EF4-FFF2-40B4-BE49-F238E27FC236}">
              <a16:creationId xmlns:a16="http://schemas.microsoft.com/office/drawing/2014/main" id="{48E8F189-1601-4BD4-EAF9-062C9932195C}"/>
            </a:ext>
          </a:extLst>
        </p:cNvPr>
        <p:cNvGrpSpPr/>
        <p:nvPr/>
      </p:nvGrpSpPr>
      <p:grpSpPr>
        <a:xfrm>
          <a:off x="0" y="0"/>
          <a:ext cx="0" cy="0"/>
          <a:chOff x="0" y="0"/>
          <a:chExt cx="0" cy="0"/>
        </a:xfrm>
      </p:grpSpPr>
      <p:sp>
        <p:nvSpPr>
          <p:cNvPr id="275" name="Google Shape;275;p13:notes">
            <a:extLst>
              <a:ext uri="{FF2B5EF4-FFF2-40B4-BE49-F238E27FC236}">
                <a16:creationId xmlns:a16="http://schemas.microsoft.com/office/drawing/2014/main" id="{A3610F33-A821-CD32-FDE9-90F8350F393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p13:notes">
            <a:extLst>
              <a:ext uri="{FF2B5EF4-FFF2-40B4-BE49-F238E27FC236}">
                <a16:creationId xmlns:a16="http://schemas.microsoft.com/office/drawing/2014/main" id="{73BDE544-EEED-3850-B348-9E07EAF2D3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32127968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6" name="Google Shape;27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19176803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a:extLst>
            <a:ext uri="{FF2B5EF4-FFF2-40B4-BE49-F238E27FC236}">
              <a16:creationId xmlns:a16="http://schemas.microsoft.com/office/drawing/2014/main" id="{198C2109-2824-1966-8B28-6834F3CEA3E5}"/>
            </a:ext>
          </a:extLst>
        </p:cNvPr>
        <p:cNvGrpSpPr/>
        <p:nvPr/>
      </p:nvGrpSpPr>
      <p:grpSpPr>
        <a:xfrm>
          <a:off x="0" y="0"/>
          <a:ext cx="0" cy="0"/>
          <a:chOff x="0" y="0"/>
          <a:chExt cx="0" cy="0"/>
        </a:xfrm>
      </p:grpSpPr>
      <p:sp>
        <p:nvSpPr>
          <p:cNvPr id="160" name="Google Shape;160;p4:notes">
            <a:extLst>
              <a:ext uri="{FF2B5EF4-FFF2-40B4-BE49-F238E27FC236}">
                <a16:creationId xmlns:a16="http://schemas.microsoft.com/office/drawing/2014/main" id="{3F16C479-8569-8306-5804-4CD1F9E06A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4:notes">
            <a:extLst>
              <a:ext uri="{FF2B5EF4-FFF2-40B4-BE49-F238E27FC236}">
                <a16:creationId xmlns:a16="http://schemas.microsoft.com/office/drawing/2014/main" id="{FBD54DB0-445B-4A79-08F9-92B5471D81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3679100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4D43666D-6BC3-E7B0-3526-A640673FCF79}"/>
            </a:ext>
          </a:extLst>
        </p:cNvPr>
        <p:cNvGrpSpPr/>
        <p:nvPr/>
      </p:nvGrpSpPr>
      <p:grpSpPr>
        <a:xfrm>
          <a:off x="0" y="0"/>
          <a:ext cx="0" cy="0"/>
          <a:chOff x="0" y="0"/>
          <a:chExt cx="0" cy="0"/>
        </a:xfrm>
      </p:grpSpPr>
      <p:sp>
        <p:nvSpPr>
          <p:cNvPr id="193" name="Google Shape;193;p7:notes">
            <a:extLst>
              <a:ext uri="{FF2B5EF4-FFF2-40B4-BE49-F238E27FC236}">
                <a16:creationId xmlns:a16="http://schemas.microsoft.com/office/drawing/2014/main" id="{CAEF2782-2276-8E4E-DC6A-822F7CADFB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7:notes">
            <a:extLst>
              <a:ext uri="{FF2B5EF4-FFF2-40B4-BE49-F238E27FC236}">
                <a16:creationId xmlns:a16="http://schemas.microsoft.com/office/drawing/2014/main" id="{D8DDBF7F-33A8-7790-357A-BFB7E4EF78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20947196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a:extLst>
            <a:ext uri="{FF2B5EF4-FFF2-40B4-BE49-F238E27FC236}">
              <a16:creationId xmlns:a16="http://schemas.microsoft.com/office/drawing/2014/main" id="{D3BB733B-BE13-F6A5-4041-52A62C1A11D0}"/>
            </a:ext>
          </a:extLst>
        </p:cNvPr>
        <p:cNvGrpSpPr/>
        <p:nvPr/>
      </p:nvGrpSpPr>
      <p:grpSpPr>
        <a:xfrm>
          <a:off x="0" y="0"/>
          <a:ext cx="0" cy="0"/>
          <a:chOff x="0" y="0"/>
          <a:chExt cx="0" cy="0"/>
        </a:xfrm>
      </p:grpSpPr>
      <p:sp>
        <p:nvSpPr>
          <p:cNvPr id="257" name="Google Shape;257;p11:notes">
            <a:extLst>
              <a:ext uri="{FF2B5EF4-FFF2-40B4-BE49-F238E27FC236}">
                <a16:creationId xmlns:a16="http://schemas.microsoft.com/office/drawing/2014/main" id="{0C4272C6-47AD-73DF-58FE-C0C7452E9AE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8" name="Google Shape;258;p11:notes">
            <a:extLst>
              <a:ext uri="{FF2B5EF4-FFF2-40B4-BE49-F238E27FC236}">
                <a16:creationId xmlns:a16="http://schemas.microsoft.com/office/drawing/2014/main" id="{5C63CD68-8363-0A04-4ED1-DDFCF5754F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21813300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B49E3C6F-E20F-9D67-A1B9-FA8867AC8533}"/>
            </a:ext>
          </a:extLst>
        </p:cNvPr>
        <p:cNvGrpSpPr/>
        <p:nvPr/>
      </p:nvGrpSpPr>
      <p:grpSpPr>
        <a:xfrm>
          <a:off x="0" y="0"/>
          <a:ext cx="0" cy="0"/>
          <a:chOff x="0" y="0"/>
          <a:chExt cx="0" cy="0"/>
        </a:xfrm>
      </p:grpSpPr>
      <p:sp>
        <p:nvSpPr>
          <p:cNvPr id="169" name="Google Shape;169;p5:notes">
            <a:extLst>
              <a:ext uri="{FF2B5EF4-FFF2-40B4-BE49-F238E27FC236}">
                <a16:creationId xmlns:a16="http://schemas.microsoft.com/office/drawing/2014/main" id="{C8817EC1-4D97-6E3F-1F49-8DF2F8D4AC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5:notes">
            <a:extLst>
              <a:ext uri="{FF2B5EF4-FFF2-40B4-BE49-F238E27FC236}">
                <a16:creationId xmlns:a16="http://schemas.microsoft.com/office/drawing/2014/main" id="{295468D4-40D3-2AE5-E80D-8FE4B9450B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24644300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2BD9081E-C06A-BE20-1FC3-EA90BA2FB9EB}"/>
            </a:ext>
          </a:extLst>
        </p:cNvPr>
        <p:cNvGrpSpPr/>
        <p:nvPr/>
      </p:nvGrpSpPr>
      <p:grpSpPr>
        <a:xfrm>
          <a:off x="0" y="0"/>
          <a:ext cx="0" cy="0"/>
          <a:chOff x="0" y="0"/>
          <a:chExt cx="0" cy="0"/>
        </a:xfrm>
      </p:grpSpPr>
      <p:sp>
        <p:nvSpPr>
          <p:cNvPr id="237" name="Google Shape;237;p9:notes">
            <a:extLst>
              <a:ext uri="{FF2B5EF4-FFF2-40B4-BE49-F238E27FC236}">
                <a16:creationId xmlns:a16="http://schemas.microsoft.com/office/drawing/2014/main" id="{8CD9521E-9135-9C37-C2FD-F71024C462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8" name="Google Shape;238;p9:notes">
            <a:extLst>
              <a:ext uri="{FF2B5EF4-FFF2-40B4-BE49-F238E27FC236}">
                <a16:creationId xmlns:a16="http://schemas.microsoft.com/office/drawing/2014/main" id="{35607905-C21F-D74B-FE4C-929A5B2E20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30993358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a:extLst>
            <a:ext uri="{FF2B5EF4-FFF2-40B4-BE49-F238E27FC236}">
              <a16:creationId xmlns:a16="http://schemas.microsoft.com/office/drawing/2014/main" id="{20D4EED6-4078-BED5-2A9C-CC0CFFAE297D}"/>
            </a:ext>
          </a:extLst>
        </p:cNvPr>
        <p:cNvGrpSpPr/>
        <p:nvPr/>
      </p:nvGrpSpPr>
      <p:grpSpPr>
        <a:xfrm>
          <a:off x="0" y="0"/>
          <a:ext cx="0" cy="0"/>
          <a:chOff x="0" y="0"/>
          <a:chExt cx="0" cy="0"/>
        </a:xfrm>
      </p:grpSpPr>
      <p:sp>
        <p:nvSpPr>
          <p:cNvPr id="193" name="Google Shape;193;p7:notes">
            <a:extLst>
              <a:ext uri="{FF2B5EF4-FFF2-40B4-BE49-F238E27FC236}">
                <a16:creationId xmlns:a16="http://schemas.microsoft.com/office/drawing/2014/main" id="{AFF09351-3A9E-9E73-A02B-61F7D244F5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7:notes">
            <a:extLst>
              <a:ext uri="{FF2B5EF4-FFF2-40B4-BE49-F238E27FC236}">
                <a16:creationId xmlns:a16="http://schemas.microsoft.com/office/drawing/2014/main" id="{D5984AAE-175E-82A5-6A59-7BB0C6D681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extLst>
      <p:ext uri="{BB962C8B-B14F-4D97-AF65-F5344CB8AC3E}">
        <p14:creationId xmlns:p14="http://schemas.microsoft.com/office/powerpoint/2010/main" val="4895917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bg-B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1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1">
  <p:cSld name="BLANK_1">
    <p:bg>
      <p:bgPr>
        <a:solidFill>
          <a:srgbClr val="216B57"/>
        </a:solidFill>
        <a:effectLst/>
      </p:bgPr>
    </p:bg>
    <p:spTree>
      <p:nvGrpSpPr>
        <p:cNvPr id="1" name="Shape 12"/>
        <p:cNvGrpSpPr/>
        <p:nvPr/>
      </p:nvGrpSpPr>
      <p:grpSpPr>
        <a:xfrm>
          <a:off x="0" y="0"/>
          <a:ext cx="0" cy="0"/>
          <a:chOff x="0" y="0"/>
          <a:chExt cx="0" cy="0"/>
        </a:xfrm>
      </p:grpSpPr>
      <p:grpSp>
        <p:nvGrpSpPr>
          <p:cNvPr id="13" name="Google Shape;13;p3"/>
          <p:cNvGrpSpPr/>
          <p:nvPr/>
        </p:nvGrpSpPr>
        <p:grpSpPr>
          <a:xfrm>
            <a:off x="1028700" y="7279328"/>
            <a:ext cx="4077871" cy="1404473"/>
            <a:chOff x="0" y="-66675"/>
            <a:chExt cx="1074000" cy="369900"/>
          </a:xfrm>
        </p:grpSpPr>
        <p:sp>
          <p:nvSpPr>
            <p:cNvPr id="14" name="Google Shape;14;p3"/>
            <p:cNvSpPr/>
            <p:nvPr/>
          </p:nvSpPr>
          <p:spPr>
            <a:xfrm>
              <a:off x="0" y="0"/>
              <a:ext cx="1073957" cy="303127"/>
            </a:xfrm>
            <a:custGeom>
              <a:avLst/>
              <a:gdLst/>
              <a:ahLst/>
              <a:cxnLst/>
              <a:rect l="l" t="t" r="r" b="b"/>
              <a:pathLst>
                <a:path w="1073957" h="303127" extrusionOk="0">
                  <a:moveTo>
                    <a:pt x="870757" y="0"/>
                  </a:moveTo>
                  <a:cubicBezTo>
                    <a:pt x="982981" y="0"/>
                    <a:pt x="1073957" y="67857"/>
                    <a:pt x="1073957" y="151563"/>
                  </a:cubicBezTo>
                  <a:cubicBezTo>
                    <a:pt x="1073957" y="235270"/>
                    <a:pt x="982981" y="303127"/>
                    <a:pt x="870757" y="303127"/>
                  </a:cubicBezTo>
                  <a:lnTo>
                    <a:pt x="203200" y="303127"/>
                  </a:lnTo>
                  <a:cubicBezTo>
                    <a:pt x="90976" y="303127"/>
                    <a:pt x="0" y="235270"/>
                    <a:pt x="0" y="151563"/>
                  </a:cubicBezTo>
                  <a:cubicBezTo>
                    <a:pt x="0" y="67857"/>
                    <a:pt x="90976" y="0"/>
                    <a:pt x="203200" y="0"/>
                  </a:cubicBezTo>
                  <a:close/>
                </a:path>
              </a:pathLst>
            </a:custGeom>
            <a:solidFill>
              <a:srgbClr val="000000">
                <a:alpha val="0"/>
              </a:srgbClr>
            </a:solidFill>
            <a:ln w="28575" cap="sq" cmpd="sng">
              <a:solidFill>
                <a:srgbClr val="EBC4E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txBox="1"/>
            <p:nvPr/>
          </p:nvSpPr>
          <p:spPr>
            <a:xfrm>
              <a:off x="0" y="-66675"/>
              <a:ext cx="1074000" cy="369900"/>
            </a:xfrm>
            <a:prstGeom prst="rect">
              <a:avLst/>
            </a:prstGeom>
            <a:noFill/>
            <a:ln>
              <a:noFill/>
            </a:ln>
          </p:spPr>
          <p:txBody>
            <a:bodyPr spcFirstLastPara="1" wrap="square" lIns="50800" tIns="50800" rIns="50800" bIns="50800" anchor="ctr" anchorCtr="0">
              <a:noAutofit/>
            </a:bodyPr>
            <a:lstStyle/>
            <a:p>
              <a:pPr marL="0" marR="0" lvl="0" indent="0" algn="ctr" rtl="0">
                <a:lnSpc>
                  <a:spcPct val="2021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6" name="Google Shape;16;p3"/>
          <p:cNvSpPr txBox="1"/>
          <p:nvPr/>
        </p:nvSpPr>
        <p:spPr>
          <a:xfrm>
            <a:off x="1028700" y="1775025"/>
            <a:ext cx="8136000" cy="3948300"/>
          </a:xfrm>
          <a:prstGeom prst="rect">
            <a:avLst/>
          </a:prstGeom>
          <a:noFill/>
          <a:ln>
            <a:noFill/>
          </a:ln>
        </p:spPr>
        <p:txBody>
          <a:bodyPr spcFirstLastPara="1" wrap="square" lIns="0" tIns="0" rIns="0" bIns="0" anchor="t" anchorCtr="0">
            <a:spAutoFit/>
          </a:bodyPr>
          <a:lstStyle/>
          <a:p>
            <a:pPr marL="0" marR="0" lvl="0" indent="0" algn="just" rtl="0">
              <a:lnSpc>
                <a:spcPct val="90000"/>
              </a:lnSpc>
              <a:spcBef>
                <a:spcPts val="0"/>
              </a:spcBef>
              <a:spcAft>
                <a:spcPts val="0"/>
              </a:spcAft>
              <a:buNone/>
            </a:pPr>
            <a:r>
              <a:rPr lang="en-US" sz="9500">
                <a:solidFill>
                  <a:srgbClr val="EBC4E1"/>
                </a:solidFill>
                <a:latin typeface="Tenor Sans"/>
                <a:ea typeface="Tenor Sans"/>
                <a:cs typeface="Tenor Sans"/>
                <a:sym typeface="Tenor Sans"/>
              </a:rPr>
              <a:t>Click to</a:t>
            </a:r>
            <a:endParaRPr sz="9500">
              <a:solidFill>
                <a:srgbClr val="EBC4E1"/>
              </a:solidFill>
              <a:latin typeface="Tenor Sans"/>
              <a:ea typeface="Tenor Sans"/>
              <a:cs typeface="Tenor Sans"/>
              <a:sym typeface="Tenor Sans"/>
            </a:endParaRPr>
          </a:p>
          <a:p>
            <a:pPr marL="0" marR="0" lvl="0" indent="0" algn="just" rtl="0">
              <a:lnSpc>
                <a:spcPct val="90000"/>
              </a:lnSpc>
              <a:spcBef>
                <a:spcPts val="0"/>
              </a:spcBef>
              <a:spcAft>
                <a:spcPts val="0"/>
              </a:spcAft>
              <a:buNone/>
            </a:pPr>
            <a:r>
              <a:rPr lang="en-US" sz="9500">
                <a:solidFill>
                  <a:srgbClr val="EBC4E1"/>
                </a:solidFill>
                <a:latin typeface="Tenor Sans"/>
                <a:ea typeface="Tenor Sans"/>
                <a:cs typeface="Tenor Sans"/>
                <a:sym typeface="Tenor Sans"/>
              </a:rPr>
              <a:t>edit theme</a:t>
            </a:r>
            <a:endParaRPr sz="9500">
              <a:solidFill>
                <a:srgbClr val="EBC4E1"/>
              </a:solidFill>
              <a:latin typeface="Tenor Sans"/>
              <a:ea typeface="Tenor Sans"/>
              <a:cs typeface="Tenor Sans"/>
              <a:sym typeface="Tenor Sans"/>
            </a:endParaRPr>
          </a:p>
          <a:p>
            <a:pPr marL="0" marR="0" lvl="0" indent="0" algn="just" rtl="0">
              <a:lnSpc>
                <a:spcPct val="90000"/>
              </a:lnSpc>
              <a:spcBef>
                <a:spcPts val="0"/>
              </a:spcBef>
              <a:spcAft>
                <a:spcPts val="0"/>
              </a:spcAft>
              <a:buNone/>
            </a:pPr>
            <a:r>
              <a:rPr lang="en-US" sz="9500">
                <a:solidFill>
                  <a:srgbClr val="EBC4E1"/>
                </a:solidFill>
                <a:latin typeface="Tenor Sans"/>
                <a:ea typeface="Tenor Sans"/>
                <a:cs typeface="Tenor Sans"/>
                <a:sym typeface="Tenor Sans"/>
              </a:rPr>
              <a:t>style</a:t>
            </a:r>
            <a:endParaRPr sz="9500">
              <a:solidFill>
                <a:srgbClr val="EBC4E1"/>
              </a:solidFill>
              <a:latin typeface="Tenor Sans"/>
              <a:ea typeface="Tenor Sans"/>
              <a:cs typeface="Tenor Sans"/>
              <a:sym typeface="Tenor Sans"/>
            </a:endParaRPr>
          </a:p>
        </p:txBody>
      </p:sp>
      <p:sp>
        <p:nvSpPr>
          <p:cNvPr id="17" name="Google Shape;17;p3"/>
          <p:cNvSpPr txBox="1"/>
          <p:nvPr/>
        </p:nvSpPr>
        <p:spPr>
          <a:xfrm>
            <a:off x="1670788" y="7814269"/>
            <a:ext cx="2793600" cy="5388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500">
                <a:solidFill>
                  <a:srgbClr val="EBC4E1"/>
                </a:solidFill>
                <a:latin typeface="Poppins"/>
                <a:ea typeface="Poppins"/>
                <a:cs typeface="Poppins"/>
                <a:sym typeface="Poppins"/>
              </a:rPr>
              <a:t>Click to edit</a:t>
            </a:r>
            <a:endParaRPr/>
          </a:p>
        </p:txBody>
      </p:sp>
      <p:pic>
        <p:nvPicPr>
          <p:cNvPr id="18" name="Google Shape;18;p3"/>
          <p:cNvPicPr preferRelativeResize="0"/>
          <p:nvPr/>
        </p:nvPicPr>
        <p:blipFill>
          <a:blip r:embed="rId2">
            <a:alphaModFix/>
          </a:blip>
          <a:stretch>
            <a:fillRect/>
          </a:stretch>
        </p:blipFill>
        <p:spPr>
          <a:xfrm>
            <a:off x="8859912" y="1183300"/>
            <a:ext cx="8694650" cy="792039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1 1 1">
  <p:cSld name="BLANK_1_1_1">
    <p:bg>
      <p:bgPr>
        <a:solidFill>
          <a:srgbClr val="216B57"/>
        </a:solidFill>
        <a:effectLst/>
      </p:bgPr>
    </p:bg>
    <p:spTree>
      <p:nvGrpSpPr>
        <p:cNvPr id="1" name="Shape 19"/>
        <p:cNvGrpSpPr/>
        <p:nvPr/>
      </p:nvGrpSpPr>
      <p:grpSpPr>
        <a:xfrm>
          <a:off x="0" y="0"/>
          <a:ext cx="0" cy="0"/>
          <a:chOff x="0" y="0"/>
          <a:chExt cx="0" cy="0"/>
        </a:xfrm>
      </p:grpSpPr>
      <p:grpSp>
        <p:nvGrpSpPr>
          <p:cNvPr id="20" name="Google Shape;20;p4"/>
          <p:cNvGrpSpPr/>
          <p:nvPr/>
        </p:nvGrpSpPr>
        <p:grpSpPr>
          <a:xfrm>
            <a:off x="1028700" y="962529"/>
            <a:ext cx="16230707" cy="8295824"/>
            <a:chOff x="0" y="0"/>
            <a:chExt cx="4274726" cy="2184894"/>
          </a:xfrm>
        </p:grpSpPr>
        <p:sp>
          <p:nvSpPr>
            <p:cNvPr id="21" name="Google Shape;21;p4"/>
            <p:cNvSpPr/>
            <p:nvPr/>
          </p:nvSpPr>
          <p:spPr>
            <a:xfrm>
              <a:off x="0" y="0"/>
              <a:ext cx="4274726" cy="2184894"/>
            </a:xfrm>
            <a:custGeom>
              <a:avLst/>
              <a:gdLst/>
              <a:ahLst/>
              <a:cxnLst/>
              <a:rect l="l" t="t" r="r" b="b"/>
              <a:pathLst>
                <a:path w="4274726" h="2184894" extrusionOk="0">
                  <a:moveTo>
                    <a:pt x="0" y="0"/>
                  </a:moveTo>
                  <a:lnTo>
                    <a:pt x="4274726" y="0"/>
                  </a:lnTo>
                  <a:lnTo>
                    <a:pt x="4274726" y="2184894"/>
                  </a:lnTo>
                  <a:lnTo>
                    <a:pt x="0" y="2184894"/>
                  </a:lnTo>
                  <a:close/>
                </a:path>
              </a:pathLst>
            </a:custGeom>
            <a:solidFill>
              <a:srgbClr val="000000">
                <a:alpha val="0"/>
              </a:srgbClr>
            </a:solidFill>
            <a:ln w="38100" cap="sq" cmpd="sng">
              <a:solidFill>
                <a:srgbClr val="EBC4E1"/>
              </a:solidFill>
              <a:prstDash val="solid"/>
              <a:miter lim="8000"/>
              <a:headEnd type="none" w="sm" len="sm"/>
              <a:tailEnd type="none" w="sm" len="sm"/>
            </a:ln>
          </p:spPr>
          <p:txBody>
            <a:bodyPr/>
            <a:lstStyle/>
            <a:p>
              <a:endParaRPr lang="bg-BG"/>
            </a:p>
          </p:txBody>
        </p:sp>
        <p:sp>
          <p:nvSpPr>
            <p:cNvPr id="22" name="Google Shape;22;p4"/>
            <p:cNvSpPr txBox="1"/>
            <p:nvPr/>
          </p:nvSpPr>
          <p:spPr>
            <a:xfrm>
              <a:off x="0" y="85725"/>
              <a:ext cx="4274700" cy="20991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3" name="Google Shape;23;p4"/>
          <p:cNvSpPr txBox="1"/>
          <p:nvPr/>
        </p:nvSpPr>
        <p:spPr>
          <a:xfrm>
            <a:off x="3062425" y="4192651"/>
            <a:ext cx="12163200" cy="3386400"/>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None/>
            </a:pPr>
            <a:r>
              <a:rPr lang="en-US" sz="2000" b="0" i="0" u="none" strike="noStrike" cap="none">
                <a:solidFill>
                  <a:srgbClr val="EBC4E1"/>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a:p>
            <a:pPr marL="0" marR="0" lvl="0" indent="0" algn="just" rtl="0">
              <a:lnSpc>
                <a:spcPct val="100000"/>
              </a:lnSpc>
              <a:spcBef>
                <a:spcPts val="0"/>
              </a:spcBef>
              <a:spcAft>
                <a:spcPts val="0"/>
              </a:spcAft>
              <a:buNone/>
            </a:pPr>
            <a:endParaRPr sz="2000" b="0" i="0" u="none" strike="noStrike" cap="none">
              <a:solidFill>
                <a:srgbClr val="EBC4E1"/>
              </a:solidFill>
              <a:latin typeface="Poppins"/>
              <a:ea typeface="Poppins"/>
              <a:cs typeface="Poppins"/>
              <a:sym typeface="Poppins"/>
            </a:endParaRPr>
          </a:p>
          <a:p>
            <a:pPr marL="0" marR="0" lvl="0" indent="0" algn="just" rtl="0">
              <a:lnSpc>
                <a:spcPct val="100000"/>
              </a:lnSpc>
              <a:spcBef>
                <a:spcPts val="0"/>
              </a:spcBef>
              <a:spcAft>
                <a:spcPts val="0"/>
              </a:spcAft>
              <a:buNone/>
            </a:pPr>
            <a:r>
              <a:rPr lang="en-US" sz="2000" b="0" i="0" u="none" strike="noStrike" cap="none">
                <a:solidFill>
                  <a:srgbClr val="EBC4E1"/>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p:txBody>
      </p:sp>
      <p:sp>
        <p:nvSpPr>
          <p:cNvPr id="24" name="Google Shape;24;p4"/>
          <p:cNvSpPr txBox="1"/>
          <p:nvPr/>
        </p:nvSpPr>
        <p:spPr>
          <a:xfrm>
            <a:off x="3809022" y="2202304"/>
            <a:ext cx="10670100" cy="1773000"/>
          </a:xfrm>
          <a:prstGeom prst="rect">
            <a:avLst/>
          </a:prstGeom>
          <a:noFill/>
          <a:ln>
            <a:noFill/>
          </a:ln>
        </p:spPr>
        <p:txBody>
          <a:bodyPr spcFirstLastPara="1" wrap="square" lIns="0" tIns="0" rIns="0" bIns="0" anchor="t" anchorCtr="0">
            <a:spAutoFit/>
          </a:bodyPr>
          <a:lstStyle/>
          <a:p>
            <a:pPr marL="0" marR="0" lvl="0" indent="0" algn="ctr" rtl="0">
              <a:lnSpc>
                <a:spcPct val="95991"/>
              </a:lnSpc>
              <a:spcBef>
                <a:spcPts val="0"/>
              </a:spcBef>
              <a:spcAft>
                <a:spcPts val="0"/>
              </a:spcAft>
              <a:buNone/>
            </a:pPr>
            <a:r>
              <a:rPr lang="en-US" sz="12000">
                <a:solidFill>
                  <a:srgbClr val="EBC4E1"/>
                </a:solidFill>
                <a:latin typeface="Tenor Sans"/>
                <a:ea typeface="Tenor Sans"/>
                <a:cs typeface="Tenor Sans"/>
                <a:sym typeface="Tenor Sans"/>
              </a:rPr>
              <a:t>Click to edit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1 1 1 1">
  <p:cSld name="BLANK_1_1_1_1">
    <p:bg>
      <p:bgPr>
        <a:solidFill>
          <a:srgbClr val="216B57"/>
        </a:solidFill>
        <a:effectLst/>
      </p:bgPr>
    </p:bg>
    <p:spTree>
      <p:nvGrpSpPr>
        <p:cNvPr id="1" name="Shape 25"/>
        <p:cNvGrpSpPr/>
        <p:nvPr/>
      </p:nvGrpSpPr>
      <p:grpSpPr>
        <a:xfrm>
          <a:off x="0" y="0"/>
          <a:ext cx="0" cy="0"/>
          <a:chOff x="0" y="0"/>
          <a:chExt cx="0" cy="0"/>
        </a:xfrm>
      </p:grpSpPr>
      <p:sp>
        <p:nvSpPr>
          <p:cNvPr id="26" name="Google Shape;26;p5"/>
          <p:cNvSpPr txBox="1"/>
          <p:nvPr/>
        </p:nvSpPr>
        <p:spPr>
          <a:xfrm>
            <a:off x="1028700" y="1673968"/>
            <a:ext cx="16230600" cy="1477500"/>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9999">
                <a:solidFill>
                  <a:srgbClr val="EBC4E1"/>
                </a:solidFill>
                <a:latin typeface="Tenor Sans"/>
                <a:ea typeface="Tenor Sans"/>
                <a:cs typeface="Tenor Sans"/>
                <a:sym typeface="Tenor Sans"/>
              </a:rPr>
              <a:t>Click to edit theme style</a:t>
            </a:r>
            <a:endParaRPr/>
          </a:p>
        </p:txBody>
      </p:sp>
      <p:grpSp>
        <p:nvGrpSpPr>
          <p:cNvPr id="27" name="Google Shape;27;p5"/>
          <p:cNvGrpSpPr/>
          <p:nvPr/>
        </p:nvGrpSpPr>
        <p:grpSpPr>
          <a:xfrm>
            <a:off x="1028700" y="4003683"/>
            <a:ext cx="16230620" cy="4862849"/>
            <a:chOff x="0" y="0"/>
            <a:chExt cx="21640827" cy="6483799"/>
          </a:xfrm>
        </p:grpSpPr>
        <p:grpSp>
          <p:nvGrpSpPr>
            <p:cNvPr id="28" name="Google Shape;28;p5"/>
            <p:cNvGrpSpPr/>
            <p:nvPr/>
          </p:nvGrpSpPr>
          <p:grpSpPr>
            <a:xfrm>
              <a:off x="0" y="9314"/>
              <a:ext cx="4911666" cy="6474485"/>
              <a:chOff x="0" y="0"/>
              <a:chExt cx="1002913" cy="1322025"/>
            </a:xfrm>
          </p:grpSpPr>
          <p:sp>
            <p:nvSpPr>
              <p:cNvPr id="29" name="Google Shape;29;p5"/>
              <p:cNvSpPr/>
              <p:nvPr/>
            </p:nvSpPr>
            <p:spPr>
              <a:xfrm>
                <a:off x="0" y="0"/>
                <a:ext cx="1002913" cy="1321973"/>
              </a:xfrm>
              <a:custGeom>
                <a:avLst/>
                <a:gdLst/>
                <a:ahLst/>
                <a:cxnLst/>
                <a:rect l="l" t="t" r="r" b="b"/>
                <a:pathLst>
                  <a:path w="1002913" h="1321973" extrusionOk="0">
                    <a:moveTo>
                      <a:pt x="37830" y="0"/>
                    </a:moveTo>
                    <a:lnTo>
                      <a:pt x="965083" y="0"/>
                    </a:lnTo>
                    <a:cubicBezTo>
                      <a:pt x="985976" y="0"/>
                      <a:pt x="1002913" y="16937"/>
                      <a:pt x="1002913" y="37830"/>
                    </a:cubicBezTo>
                    <a:lnTo>
                      <a:pt x="1002913" y="1284143"/>
                    </a:lnTo>
                    <a:cubicBezTo>
                      <a:pt x="1002913" y="1294176"/>
                      <a:pt x="998927" y="1303798"/>
                      <a:pt x="991832" y="1310893"/>
                    </a:cubicBezTo>
                    <a:cubicBezTo>
                      <a:pt x="984738" y="1317987"/>
                      <a:pt x="975116" y="1321973"/>
                      <a:pt x="965083" y="1321973"/>
                    </a:cubicBezTo>
                    <a:lnTo>
                      <a:pt x="37830" y="1321973"/>
                    </a:lnTo>
                    <a:cubicBezTo>
                      <a:pt x="16937" y="1321973"/>
                      <a:pt x="0" y="1305036"/>
                      <a:pt x="0" y="1284143"/>
                    </a:cubicBezTo>
                    <a:lnTo>
                      <a:pt x="0" y="37830"/>
                    </a:lnTo>
                    <a:cubicBezTo>
                      <a:pt x="0" y="16937"/>
                      <a:pt x="16937" y="0"/>
                      <a:pt x="37830" y="0"/>
                    </a:cubicBezTo>
                    <a:close/>
                  </a:path>
                </a:pathLst>
              </a:custGeom>
              <a:solidFill>
                <a:srgbClr val="EBC4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5"/>
              <p:cNvSpPr txBox="1"/>
              <p:nvPr/>
            </p:nvSpPr>
            <p:spPr>
              <a:xfrm>
                <a:off x="0" y="85725"/>
                <a:ext cx="1002900" cy="12363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1" name="Google Shape;31;p5"/>
            <p:cNvGrpSpPr/>
            <p:nvPr/>
          </p:nvGrpSpPr>
          <p:grpSpPr>
            <a:xfrm>
              <a:off x="5579022" y="0"/>
              <a:ext cx="4911666" cy="6474485"/>
              <a:chOff x="0" y="0"/>
              <a:chExt cx="1002913" cy="1322025"/>
            </a:xfrm>
          </p:grpSpPr>
          <p:sp>
            <p:nvSpPr>
              <p:cNvPr id="32" name="Google Shape;32;p5"/>
              <p:cNvSpPr/>
              <p:nvPr/>
            </p:nvSpPr>
            <p:spPr>
              <a:xfrm>
                <a:off x="0" y="0"/>
                <a:ext cx="1002913" cy="1321973"/>
              </a:xfrm>
              <a:custGeom>
                <a:avLst/>
                <a:gdLst/>
                <a:ahLst/>
                <a:cxnLst/>
                <a:rect l="l" t="t" r="r" b="b"/>
                <a:pathLst>
                  <a:path w="1002913" h="1321973" extrusionOk="0">
                    <a:moveTo>
                      <a:pt x="37830" y="0"/>
                    </a:moveTo>
                    <a:lnTo>
                      <a:pt x="965083" y="0"/>
                    </a:lnTo>
                    <a:cubicBezTo>
                      <a:pt x="985976" y="0"/>
                      <a:pt x="1002913" y="16937"/>
                      <a:pt x="1002913" y="37830"/>
                    </a:cubicBezTo>
                    <a:lnTo>
                      <a:pt x="1002913" y="1284143"/>
                    </a:lnTo>
                    <a:cubicBezTo>
                      <a:pt x="1002913" y="1294176"/>
                      <a:pt x="998927" y="1303798"/>
                      <a:pt x="991832" y="1310893"/>
                    </a:cubicBezTo>
                    <a:cubicBezTo>
                      <a:pt x="984738" y="1317987"/>
                      <a:pt x="975116" y="1321973"/>
                      <a:pt x="965083" y="1321973"/>
                    </a:cubicBezTo>
                    <a:lnTo>
                      <a:pt x="37830" y="1321973"/>
                    </a:lnTo>
                    <a:cubicBezTo>
                      <a:pt x="16937" y="1321973"/>
                      <a:pt x="0" y="1305036"/>
                      <a:pt x="0" y="1284143"/>
                    </a:cubicBezTo>
                    <a:lnTo>
                      <a:pt x="0" y="37830"/>
                    </a:lnTo>
                    <a:cubicBezTo>
                      <a:pt x="0" y="16937"/>
                      <a:pt x="16937" y="0"/>
                      <a:pt x="37830" y="0"/>
                    </a:cubicBezTo>
                    <a:close/>
                  </a:path>
                </a:pathLst>
              </a:custGeom>
              <a:solidFill>
                <a:srgbClr val="EBC4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5"/>
              <p:cNvSpPr txBox="1"/>
              <p:nvPr/>
            </p:nvSpPr>
            <p:spPr>
              <a:xfrm>
                <a:off x="0" y="85725"/>
                <a:ext cx="1002900" cy="12363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4" name="Google Shape;34;p5"/>
            <p:cNvGrpSpPr/>
            <p:nvPr/>
          </p:nvGrpSpPr>
          <p:grpSpPr>
            <a:xfrm>
              <a:off x="11154092" y="0"/>
              <a:ext cx="4911666" cy="6474485"/>
              <a:chOff x="0" y="0"/>
              <a:chExt cx="1002913" cy="1322025"/>
            </a:xfrm>
          </p:grpSpPr>
          <p:sp>
            <p:nvSpPr>
              <p:cNvPr id="35" name="Google Shape;35;p5"/>
              <p:cNvSpPr/>
              <p:nvPr/>
            </p:nvSpPr>
            <p:spPr>
              <a:xfrm>
                <a:off x="0" y="0"/>
                <a:ext cx="1002913" cy="1321973"/>
              </a:xfrm>
              <a:custGeom>
                <a:avLst/>
                <a:gdLst/>
                <a:ahLst/>
                <a:cxnLst/>
                <a:rect l="l" t="t" r="r" b="b"/>
                <a:pathLst>
                  <a:path w="1002913" h="1321973" extrusionOk="0">
                    <a:moveTo>
                      <a:pt x="37830" y="0"/>
                    </a:moveTo>
                    <a:lnTo>
                      <a:pt x="965083" y="0"/>
                    </a:lnTo>
                    <a:cubicBezTo>
                      <a:pt x="985976" y="0"/>
                      <a:pt x="1002913" y="16937"/>
                      <a:pt x="1002913" y="37830"/>
                    </a:cubicBezTo>
                    <a:lnTo>
                      <a:pt x="1002913" y="1284143"/>
                    </a:lnTo>
                    <a:cubicBezTo>
                      <a:pt x="1002913" y="1294176"/>
                      <a:pt x="998927" y="1303798"/>
                      <a:pt x="991832" y="1310893"/>
                    </a:cubicBezTo>
                    <a:cubicBezTo>
                      <a:pt x="984738" y="1317987"/>
                      <a:pt x="975116" y="1321973"/>
                      <a:pt x="965083" y="1321973"/>
                    </a:cubicBezTo>
                    <a:lnTo>
                      <a:pt x="37830" y="1321973"/>
                    </a:lnTo>
                    <a:cubicBezTo>
                      <a:pt x="16937" y="1321973"/>
                      <a:pt x="0" y="1305036"/>
                      <a:pt x="0" y="1284143"/>
                    </a:cubicBezTo>
                    <a:lnTo>
                      <a:pt x="0" y="37830"/>
                    </a:lnTo>
                    <a:cubicBezTo>
                      <a:pt x="0" y="16937"/>
                      <a:pt x="16937" y="0"/>
                      <a:pt x="37830" y="0"/>
                    </a:cubicBezTo>
                    <a:close/>
                  </a:path>
                </a:pathLst>
              </a:custGeom>
              <a:solidFill>
                <a:srgbClr val="EBC4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txBox="1"/>
              <p:nvPr/>
            </p:nvSpPr>
            <p:spPr>
              <a:xfrm>
                <a:off x="0" y="85725"/>
                <a:ext cx="1002900" cy="12363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7" name="Google Shape;37;p5"/>
            <p:cNvGrpSpPr/>
            <p:nvPr/>
          </p:nvGrpSpPr>
          <p:grpSpPr>
            <a:xfrm>
              <a:off x="16729161" y="9314"/>
              <a:ext cx="4911666" cy="6474485"/>
              <a:chOff x="0" y="0"/>
              <a:chExt cx="1002913" cy="1322025"/>
            </a:xfrm>
          </p:grpSpPr>
          <p:sp>
            <p:nvSpPr>
              <p:cNvPr id="38" name="Google Shape;38;p5"/>
              <p:cNvSpPr/>
              <p:nvPr/>
            </p:nvSpPr>
            <p:spPr>
              <a:xfrm>
                <a:off x="0" y="0"/>
                <a:ext cx="1002913" cy="1321973"/>
              </a:xfrm>
              <a:custGeom>
                <a:avLst/>
                <a:gdLst/>
                <a:ahLst/>
                <a:cxnLst/>
                <a:rect l="l" t="t" r="r" b="b"/>
                <a:pathLst>
                  <a:path w="1002913" h="1321973" extrusionOk="0">
                    <a:moveTo>
                      <a:pt x="37830" y="0"/>
                    </a:moveTo>
                    <a:lnTo>
                      <a:pt x="965083" y="0"/>
                    </a:lnTo>
                    <a:cubicBezTo>
                      <a:pt x="985976" y="0"/>
                      <a:pt x="1002913" y="16937"/>
                      <a:pt x="1002913" y="37830"/>
                    </a:cubicBezTo>
                    <a:lnTo>
                      <a:pt x="1002913" y="1284143"/>
                    </a:lnTo>
                    <a:cubicBezTo>
                      <a:pt x="1002913" y="1294176"/>
                      <a:pt x="998927" y="1303798"/>
                      <a:pt x="991832" y="1310893"/>
                    </a:cubicBezTo>
                    <a:cubicBezTo>
                      <a:pt x="984738" y="1317987"/>
                      <a:pt x="975116" y="1321973"/>
                      <a:pt x="965083" y="1321973"/>
                    </a:cubicBezTo>
                    <a:lnTo>
                      <a:pt x="37830" y="1321973"/>
                    </a:lnTo>
                    <a:cubicBezTo>
                      <a:pt x="16937" y="1321973"/>
                      <a:pt x="0" y="1305036"/>
                      <a:pt x="0" y="1284143"/>
                    </a:cubicBezTo>
                    <a:lnTo>
                      <a:pt x="0" y="37830"/>
                    </a:lnTo>
                    <a:cubicBezTo>
                      <a:pt x="0" y="16937"/>
                      <a:pt x="16937" y="0"/>
                      <a:pt x="37830" y="0"/>
                    </a:cubicBezTo>
                    <a:close/>
                  </a:path>
                </a:pathLst>
              </a:custGeom>
              <a:solidFill>
                <a:srgbClr val="EBC4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5"/>
              <p:cNvSpPr txBox="1"/>
              <p:nvPr/>
            </p:nvSpPr>
            <p:spPr>
              <a:xfrm>
                <a:off x="0" y="85725"/>
                <a:ext cx="1002900" cy="12363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sp>
        <p:nvSpPr>
          <p:cNvPr id="40" name="Google Shape;40;p5"/>
          <p:cNvSpPr txBox="1"/>
          <p:nvPr/>
        </p:nvSpPr>
        <p:spPr>
          <a:xfrm>
            <a:off x="1993572" y="4544547"/>
            <a:ext cx="1754100" cy="1255800"/>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8499" b="0" i="0" u="none" strike="noStrike" cap="none">
                <a:solidFill>
                  <a:srgbClr val="216B57"/>
                </a:solidFill>
                <a:latin typeface="Tenor Sans"/>
                <a:ea typeface="Tenor Sans"/>
                <a:cs typeface="Tenor Sans"/>
                <a:sym typeface="Tenor Sans"/>
              </a:rPr>
              <a:t>I</a:t>
            </a:r>
            <a:endParaRPr/>
          </a:p>
        </p:txBody>
      </p:sp>
      <p:sp>
        <p:nvSpPr>
          <p:cNvPr id="41" name="Google Shape;41;p5"/>
          <p:cNvSpPr txBox="1"/>
          <p:nvPr/>
        </p:nvSpPr>
        <p:spPr>
          <a:xfrm>
            <a:off x="6177838" y="4544547"/>
            <a:ext cx="1754100" cy="1255800"/>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8499" b="0" i="0" u="none" strike="noStrike" cap="none">
                <a:solidFill>
                  <a:srgbClr val="216B57"/>
                </a:solidFill>
                <a:latin typeface="Tenor Sans"/>
                <a:ea typeface="Tenor Sans"/>
                <a:cs typeface="Tenor Sans"/>
                <a:sym typeface="Tenor Sans"/>
              </a:rPr>
              <a:t>II</a:t>
            </a:r>
            <a:endParaRPr/>
          </a:p>
        </p:txBody>
      </p:sp>
      <p:sp>
        <p:nvSpPr>
          <p:cNvPr id="42" name="Google Shape;42;p5"/>
          <p:cNvSpPr txBox="1"/>
          <p:nvPr/>
        </p:nvSpPr>
        <p:spPr>
          <a:xfrm>
            <a:off x="10359140" y="4544547"/>
            <a:ext cx="1754100" cy="1255800"/>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8499" b="0" i="0" u="none" strike="noStrike" cap="none">
                <a:solidFill>
                  <a:srgbClr val="216B57"/>
                </a:solidFill>
                <a:latin typeface="Tenor Sans"/>
                <a:ea typeface="Tenor Sans"/>
                <a:cs typeface="Tenor Sans"/>
                <a:sym typeface="Tenor Sans"/>
              </a:rPr>
              <a:t>III</a:t>
            </a:r>
            <a:endParaRPr/>
          </a:p>
        </p:txBody>
      </p:sp>
      <p:sp>
        <p:nvSpPr>
          <p:cNvPr id="43" name="Google Shape;43;p5"/>
          <p:cNvSpPr txBox="1"/>
          <p:nvPr/>
        </p:nvSpPr>
        <p:spPr>
          <a:xfrm>
            <a:off x="14540443" y="4544547"/>
            <a:ext cx="1754100" cy="1255800"/>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8499" b="0" i="0" u="none" strike="noStrike" cap="none">
                <a:solidFill>
                  <a:srgbClr val="216B57"/>
                </a:solidFill>
                <a:latin typeface="Tenor Sans"/>
                <a:ea typeface="Tenor Sans"/>
                <a:cs typeface="Tenor Sans"/>
                <a:sym typeface="Tenor Sans"/>
              </a:rPr>
              <a:t>IV</a:t>
            </a:r>
            <a:endParaRPr/>
          </a:p>
        </p:txBody>
      </p:sp>
      <p:sp>
        <p:nvSpPr>
          <p:cNvPr id="44" name="Google Shape;44;p5"/>
          <p:cNvSpPr txBox="1"/>
          <p:nvPr/>
        </p:nvSpPr>
        <p:spPr>
          <a:xfrm>
            <a:off x="1509893" y="5918051"/>
            <a:ext cx="2721300" cy="24321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None/>
            </a:pPr>
            <a:r>
              <a:rPr lang="en-US" sz="2000" b="0" i="0" u="none" strike="noStrike" cap="none">
                <a:solidFill>
                  <a:srgbClr val="216B57"/>
                </a:solidFill>
                <a:latin typeface="Poppins"/>
                <a:ea typeface="Poppins"/>
                <a:cs typeface="Poppins"/>
                <a:sym typeface="Poppins"/>
              </a:rPr>
              <a:t>Lorem ipsum dolor sit amet, consectetur adipiscing elit, sed do eiusmod tempor incididunt ut labore et dolore magna aliqua. Ut enim.</a:t>
            </a:r>
            <a:endParaRPr/>
          </a:p>
        </p:txBody>
      </p:sp>
      <p:sp>
        <p:nvSpPr>
          <p:cNvPr id="45" name="Google Shape;45;p5"/>
          <p:cNvSpPr txBox="1"/>
          <p:nvPr/>
        </p:nvSpPr>
        <p:spPr>
          <a:xfrm>
            <a:off x="5694159" y="5918051"/>
            <a:ext cx="2721300" cy="24321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None/>
            </a:pPr>
            <a:r>
              <a:rPr lang="en-US" sz="2000" b="0" i="0" u="none" strike="noStrike" cap="none">
                <a:solidFill>
                  <a:srgbClr val="216B57"/>
                </a:solidFill>
                <a:latin typeface="Poppins"/>
                <a:ea typeface="Poppins"/>
                <a:cs typeface="Poppins"/>
                <a:sym typeface="Poppins"/>
              </a:rPr>
              <a:t>Lorem ipsum dolor sit amet, consectetur adipiscing elit, sed do eiusmod tempor incididunt ut labore et dolore magna aliqua. Ut enim.</a:t>
            </a:r>
            <a:endParaRPr/>
          </a:p>
        </p:txBody>
      </p:sp>
      <p:sp>
        <p:nvSpPr>
          <p:cNvPr id="46" name="Google Shape;46;p5"/>
          <p:cNvSpPr txBox="1"/>
          <p:nvPr/>
        </p:nvSpPr>
        <p:spPr>
          <a:xfrm>
            <a:off x="9877771" y="5918051"/>
            <a:ext cx="2721300" cy="24321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None/>
            </a:pPr>
            <a:r>
              <a:rPr lang="en-US" sz="2000" b="0" i="0" u="none" strike="noStrike" cap="none">
                <a:solidFill>
                  <a:srgbClr val="216B57"/>
                </a:solidFill>
                <a:latin typeface="Poppins"/>
                <a:ea typeface="Poppins"/>
                <a:cs typeface="Poppins"/>
                <a:sym typeface="Poppins"/>
              </a:rPr>
              <a:t>Lorem ipsum dolor sit amet, consectetur adipiscing elit, sed do eiusmod tempor incididunt ut labore et dolore magna aliqua. Ut enim.</a:t>
            </a:r>
            <a:endParaRPr/>
          </a:p>
        </p:txBody>
      </p:sp>
      <p:sp>
        <p:nvSpPr>
          <p:cNvPr id="47" name="Google Shape;47;p5"/>
          <p:cNvSpPr txBox="1"/>
          <p:nvPr/>
        </p:nvSpPr>
        <p:spPr>
          <a:xfrm>
            <a:off x="14059073" y="5918051"/>
            <a:ext cx="2721300" cy="24321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None/>
            </a:pPr>
            <a:r>
              <a:rPr lang="en-US" sz="2000" b="0" i="0" u="none" strike="noStrike" cap="none">
                <a:solidFill>
                  <a:srgbClr val="216B57"/>
                </a:solidFill>
                <a:latin typeface="Poppins"/>
                <a:ea typeface="Poppins"/>
                <a:cs typeface="Poppins"/>
                <a:sym typeface="Poppins"/>
              </a:rPr>
              <a:t>Lorem ipsum dolor sit amet, consectetur adipiscing elit, sed do eiusmod tempor incididunt ut labore et dolore magna aliqua. Ut enim.</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1 1 1 1 1">
  <p:cSld name="BLANK_1_1_1_1_1">
    <p:bg>
      <p:bgPr>
        <a:solidFill>
          <a:srgbClr val="EBC4E1"/>
        </a:solidFill>
        <a:effectLst/>
      </p:bgPr>
    </p:bg>
    <p:spTree>
      <p:nvGrpSpPr>
        <p:cNvPr id="1" name="Shape 48"/>
        <p:cNvGrpSpPr/>
        <p:nvPr/>
      </p:nvGrpSpPr>
      <p:grpSpPr>
        <a:xfrm>
          <a:off x="0" y="0"/>
          <a:ext cx="0" cy="0"/>
          <a:chOff x="0" y="0"/>
          <a:chExt cx="0" cy="0"/>
        </a:xfrm>
      </p:grpSpPr>
      <p:grpSp>
        <p:nvGrpSpPr>
          <p:cNvPr id="49" name="Google Shape;49;p6"/>
          <p:cNvGrpSpPr/>
          <p:nvPr/>
        </p:nvGrpSpPr>
        <p:grpSpPr>
          <a:xfrm>
            <a:off x="6530128" y="0"/>
            <a:ext cx="10515894" cy="10287066"/>
            <a:chOff x="0" y="0"/>
            <a:chExt cx="2769600" cy="2709333"/>
          </a:xfrm>
        </p:grpSpPr>
        <p:sp>
          <p:nvSpPr>
            <p:cNvPr id="50" name="Google Shape;50;p6"/>
            <p:cNvSpPr/>
            <p:nvPr/>
          </p:nvSpPr>
          <p:spPr>
            <a:xfrm>
              <a:off x="0" y="0"/>
              <a:ext cx="2769597" cy="2709333"/>
            </a:xfrm>
            <a:custGeom>
              <a:avLst/>
              <a:gdLst/>
              <a:ahLst/>
              <a:cxnLst/>
              <a:rect l="l" t="t" r="r" b="b"/>
              <a:pathLst>
                <a:path w="2769597" h="2709333" extrusionOk="0">
                  <a:moveTo>
                    <a:pt x="0" y="0"/>
                  </a:moveTo>
                  <a:lnTo>
                    <a:pt x="2769597" y="0"/>
                  </a:lnTo>
                  <a:lnTo>
                    <a:pt x="2769597" y="2709333"/>
                  </a:lnTo>
                  <a:lnTo>
                    <a:pt x="0" y="2709333"/>
                  </a:lnTo>
                  <a:close/>
                </a:path>
              </a:pathLst>
            </a:custGeom>
            <a:solidFill>
              <a:srgbClr val="FFFBEC"/>
            </a:solidFill>
            <a:ln>
              <a:noFill/>
            </a:ln>
          </p:spPr>
          <p:txBody>
            <a:bodyPr/>
            <a:lstStyle/>
            <a:p>
              <a:endParaRPr lang="bg-BG"/>
            </a:p>
          </p:txBody>
        </p:sp>
        <p:sp>
          <p:nvSpPr>
            <p:cNvPr id="51" name="Google Shape;51;p6"/>
            <p:cNvSpPr txBox="1"/>
            <p:nvPr/>
          </p:nvSpPr>
          <p:spPr>
            <a:xfrm>
              <a:off x="0" y="85725"/>
              <a:ext cx="2769600" cy="2623500"/>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52" name="Google Shape;52;p6"/>
          <p:cNvSpPr txBox="1"/>
          <p:nvPr/>
        </p:nvSpPr>
        <p:spPr>
          <a:xfrm>
            <a:off x="7337050" y="821600"/>
            <a:ext cx="8847300" cy="4432500"/>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9999">
                <a:solidFill>
                  <a:srgbClr val="216B57"/>
                </a:solidFill>
                <a:latin typeface="Tenor Sans"/>
                <a:ea typeface="Tenor Sans"/>
                <a:cs typeface="Tenor Sans"/>
                <a:sym typeface="Tenor Sans"/>
              </a:rPr>
              <a:t>Click to</a:t>
            </a:r>
            <a:endParaRPr sz="9999">
              <a:solidFill>
                <a:srgbClr val="216B57"/>
              </a:solidFill>
              <a:latin typeface="Tenor Sans"/>
              <a:ea typeface="Tenor Sans"/>
              <a:cs typeface="Tenor Sans"/>
              <a:sym typeface="Tenor Sans"/>
            </a:endParaRPr>
          </a:p>
          <a:p>
            <a:pPr marL="0" marR="0" lvl="0" indent="0" algn="ctr" rtl="0">
              <a:lnSpc>
                <a:spcPct val="95999"/>
              </a:lnSpc>
              <a:spcBef>
                <a:spcPts val="0"/>
              </a:spcBef>
              <a:spcAft>
                <a:spcPts val="0"/>
              </a:spcAft>
              <a:buNone/>
            </a:pPr>
            <a:r>
              <a:rPr lang="en-US" sz="9999">
                <a:solidFill>
                  <a:srgbClr val="216B57"/>
                </a:solidFill>
                <a:latin typeface="Tenor Sans"/>
                <a:ea typeface="Tenor Sans"/>
                <a:cs typeface="Tenor Sans"/>
                <a:sym typeface="Tenor Sans"/>
              </a:rPr>
              <a:t>edit theme</a:t>
            </a:r>
            <a:endParaRPr sz="9999">
              <a:solidFill>
                <a:srgbClr val="216B57"/>
              </a:solidFill>
              <a:latin typeface="Tenor Sans"/>
              <a:ea typeface="Tenor Sans"/>
              <a:cs typeface="Tenor Sans"/>
              <a:sym typeface="Tenor Sans"/>
            </a:endParaRPr>
          </a:p>
          <a:p>
            <a:pPr marL="0" marR="0" lvl="0" indent="0" algn="ctr" rtl="0">
              <a:lnSpc>
                <a:spcPct val="95999"/>
              </a:lnSpc>
              <a:spcBef>
                <a:spcPts val="0"/>
              </a:spcBef>
              <a:spcAft>
                <a:spcPts val="0"/>
              </a:spcAft>
              <a:buNone/>
            </a:pPr>
            <a:r>
              <a:rPr lang="en-US" sz="9999">
                <a:solidFill>
                  <a:srgbClr val="216B57"/>
                </a:solidFill>
                <a:latin typeface="Tenor Sans"/>
                <a:ea typeface="Tenor Sans"/>
                <a:cs typeface="Tenor Sans"/>
                <a:sym typeface="Tenor Sans"/>
              </a:rPr>
              <a:t>style</a:t>
            </a:r>
            <a:endParaRPr sz="9999">
              <a:solidFill>
                <a:srgbClr val="216B57"/>
              </a:solidFill>
              <a:latin typeface="Tenor Sans"/>
              <a:ea typeface="Tenor Sans"/>
              <a:cs typeface="Tenor Sans"/>
              <a:sym typeface="Tenor Sans"/>
            </a:endParaRPr>
          </a:p>
        </p:txBody>
      </p:sp>
      <p:pic>
        <p:nvPicPr>
          <p:cNvPr id="53" name="Google Shape;53;p6"/>
          <p:cNvPicPr preferRelativeResize="0"/>
          <p:nvPr/>
        </p:nvPicPr>
        <p:blipFill>
          <a:blip r:embed="rId2">
            <a:alphaModFix/>
          </a:blip>
          <a:stretch>
            <a:fillRect/>
          </a:stretch>
        </p:blipFill>
        <p:spPr>
          <a:xfrm>
            <a:off x="1360800" y="668975"/>
            <a:ext cx="4493400" cy="899946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1 1 1 1 1 1">
  <p:cSld name="BLANK_1_1_1_1_1_1">
    <p:bg>
      <p:bgPr>
        <a:solidFill>
          <a:srgbClr val="EBC4E1"/>
        </a:solidFill>
        <a:effectLst/>
      </p:bgPr>
    </p:bg>
    <p:spTree>
      <p:nvGrpSpPr>
        <p:cNvPr id="1" name="Shape 54"/>
        <p:cNvGrpSpPr/>
        <p:nvPr/>
      </p:nvGrpSpPr>
      <p:grpSpPr>
        <a:xfrm>
          <a:off x="0" y="0"/>
          <a:ext cx="0" cy="0"/>
          <a:chOff x="0" y="0"/>
          <a:chExt cx="0" cy="0"/>
        </a:xfrm>
      </p:grpSpPr>
      <p:sp>
        <p:nvSpPr>
          <p:cNvPr id="55" name="Google Shape;55;p7"/>
          <p:cNvSpPr txBox="1"/>
          <p:nvPr/>
        </p:nvSpPr>
        <p:spPr>
          <a:xfrm>
            <a:off x="1333500" y="3251200"/>
            <a:ext cx="7076100" cy="59724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None/>
            </a:pPr>
            <a:r>
              <a:rPr lang="en-US" sz="2000" b="0" i="0" u="none" strike="noStrike" cap="none">
                <a:solidFill>
                  <a:srgbClr val="216B57"/>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a:p>
            <a:pPr marL="0" marR="0" lvl="0" indent="0" algn="just" rtl="0">
              <a:lnSpc>
                <a:spcPct val="115000"/>
              </a:lnSpc>
              <a:spcBef>
                <a:spcPts val="0"/>
              </a:spcBef>
              <a:spcAft>
                <a:spcPts val="0"/>
              </a:spcAft>
              <a:buNone/>
            </a:pPr>
            <a:endParaRPr sz="2000" b="0" i="0" u="none" strike="noStrike" cap="none">
              <a:solidFill>
                <a:srgbClr val="216B57"/>
              </a:solidFill>
              <a:latin typeface="Poppins"/>
              <a:ea typeface="Poppins"/>
              <a:cs typeface="Poppins"/>
              <a:sym typeface="Poppins"/>
            </a:endParaRPr>
          </a:p>
          <a:p>
            <a:pPr marL="0" marR="0" lvl="0" indent="0" algn="just" rtl="0">
              <a:lnSpc>
                <a:spcPct val="115000"/>
              </a:lnSpc>
              <a:spcBef>
                <a:spcPts val="0"/>
              </a:spcBef>
              <a:spcAft>
                <a:spcPts val="0"/>
              </a:spcAft>
              <a:buNone/>
            </a:pPr>
            <a:r>
              <a:rPr lang="en-US" sz="2000" b="0" i="0" u="none" strike="noStrike" cap="none">
                <a:solidFill>
                  <a:srgbClr val="216B57"/>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a:p>
        </p:txBody>
      </p:sp>
      <p:sp>
        <p:nvSpPr>
          <p:cNvPr id="56" name="Google Shape;56;p7"/>
          <p:cNvSpPr txBox="1"/>
          <p:nvPr/>
        </p:nvSpPr>
        <p:spPr>
          <a:xfrm>
            <a:off x="1333500" y="1285875"/>
            <a:ext cx="9110100" cy="1551300"/>
          </a:xfrm>
          <a:prstGeom prst="rect">
            <a:avLst/>
          </a:prstGeom>
          <a:noFill/>
          <a:ln>
            <a:noFill/>
          </a:ln>
        </p:spPr>
        <p:txBody>
          <a:bodyPr spcFirstLastPara="1" wrap="square" lIns="0" tIns="0" rIns="0" bIns="0" anchor="t" anchorCtr="0">
            <a:spAutoFit/>
          </a:bodyPr>
          <a:lstStyle/>
          <a:p>
            <a:pPr marL="0" marR="0" lvl="0" indent="0" algn="just" rtl="0">
              <a:lnSpc>
                <a:spcPct val="95991"/>
              </a:lnSpc>
              <a:spcBef>
                <a:spcPts val="0"/>
              </a:spcBef>
              <a:spcAft>
                <a:spcPts val="0"/>
              </a:spcAft>
              <a:buNone/>
            </a:pPr>
            <a:r>
              <a:rPr lang="en-US" sz="10500">
                <a:solidFill>
                  <a:srgbClr val="216B57"/>
                </a:solidFill>
                <a:latin typeface="Tenor Sans"/>
                <a:ea typeface="Tenor Sans"/>
                <a:cs typeface="Tenor Sans"/>
                <a:sym typeface="Tenor Sans"/>
              </a:rPr>
              <a:t>Click to edit</a:t>
            </a:r>
            <a:endParaRPr sz="100"/>
          </a:p>
        </p:txBody>
      </p:sp>
      <p:pic>
        <p:nvPicPr>
          <p:cNvPr id="57" name="Google Shape;57;p7"/>
          <p:cNvPicPr preferRelativeResize="0"/>
          <p:nvPr/>
        </p:nvPicPr>
        <p:blipFill>
          <a:blip r:embed="rId2">
            <a:alphaModFix/>
          </a:blip>
          <a:stretch>
            <a:fillRect/>
          </a:stretch>
        </p:blipFill>
        <p:spPr>
          <a:xfrm>
            <a:off x="9542175" y="485469"/>
            <a:ext cx="8115299" cy="995393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8"/>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8"/>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61" name="Google Shape;6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4"/>
        <p:cNvGrpSpPr/>
        <p:nvPr/>
      </p:nvGrpSpPr>
      <p:grpSpPr>
        <a:xfrm>
          <a:off x="0" y="0"/>
          <a:ext cx="0" cy="0"/>
          <a:chOff x="0" y="0"/>
          <a:chExt cx="0" cy="0"/>
        </a:xfrm>
      </p:grpSpPr>
      <p:sp>
        <p:nvSpPr>
          <p:cNvPr id="65" name="Google Shape;65;p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7" name="Google Shape;67;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0"/>
        <p:cNvGrpSpPr/>
        <p:nvPr/>
      </p:nvGrpSpPr>
      <p:grpSpPr>
        <a:xfrm>
          <a:off x="0" y="0"/>
          <a:ext cx="0" cy="0"/>
          <a:chOff x="0" y="0"/>
          <a:chExt cx="0" cy="0"/>
        </a:xfrm>
      </p:grpSpPr>
      <p:sp>
        <p:nvSpPr>
          <p:cNvPr id="71" name="Google Shape;71;p1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73" name="Google Shape;73;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6"/>
        <p:cNvGrpSpPr/>
        <p:nvPr/>
      </p:nvGrpSpPr>
      <p:grpSpPr>
        <a:xfrm>
          <a:off x="0" y="0"/>
          <a:ext cx="0" cy="0"/>
          <a:chOff x="0" y="0"/>
          <a:chExt cx="0" cy="0"/>
        </a:xfrm>
      </p:grpSpPr>
      <p:sp>
        <p:nvSpPr>
          <p:cNvPr id="77" name="Google Shape;77;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9" name="Google Shape;79;p1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80" name="Google Shape;80;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3"/>
        <p:cNvGrpSpPr/>
        <p:nvPr/>
      </p:nvGrpSpPr>
      <p:grpSpPr>
        <a:xfrm>
          <a:off x="0" y="0"/>
          <a:ext cx="0" cy="0"/>
          <a:chOff x="0" y="0"/>
          <a:chExt cx="0" cy="0"/>
        </a:xfrm>
      </p:grpSpPr>
      <p:sp>
        <p:nvSpPr>
          <p:cNvPr id="84" name="Google Shape;84;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86" name="Google Shape;86;p1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7" name="Google Shape;87;p1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88" name="Google Shape;88;p1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89" name="Google Shape;89;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7"/>
        <p:cNvGrpSpPr/>
        <p:nvPr/>
      </p:nvGrpSpPr>
      <p:grpSpPr>
        <a:xfrm>
          <a:off x="0" y="0"/>
          <a:ext cx="0" cy="0"/>
          <a:chOff x="0" y="0"/>
          <a:chExt cx="0" cy="0"/>
        </a:xfrm>
      </p:grpSpPr>
      <p:sp>
        <p:nvSpPr>
          <p:cNvPr id="98" name="Google Shape;98;p1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1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00" name="Google Shape;100;p1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1" name="Google Shape;101;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4"/>
        <p:cNvGrpSpPr/>
        <p:nvPr/>
      </p:nvGrpSpPr>
      <p:grpSpPr>
        <a:xfrm>
          <a:off x="0" y="0"/>
          <a:ext cx="0" cy="0"/>
          <a:chOff x="0" y="0"/>
          <a:chExt cx="0" cy="0"/>
        </a:xfrm>
      </p:grpSpPr>
      <p:sp>
        <p:nvSpPr>
          <p:cNvPr id="105" name="Google Shape;105;p1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15"/>
          <p:cNvSpPr>
            <a:spLocks noGrp="1"/>
          </p:cNvSpPr>
          <p:nvPr>
            <p:ph type="pic" idx="2"/>
          </p:nvPr>
        </p:nvSpPr>
        <p:spPr>
          <a:xfrm>
            <a:off x="1792288" y="612775"/>
            <a:ext cx="5486400" cy="4114800"/>
          </a:xfrm>
          <a:prstGeom prst="rect">
            <a:avLst/>
          </a:prstGeom>
          <a:noFill/>
          <a:ln>
            <a:noFill/>
          </a:ln>
        </p:spPr>
        <p:txBody>
          <a:bodyPr/>
          <a:lstStyle/>
          <a:p>
            <a:endParaRPr lang="bg-BG"/>
          </a:p>
        </p:txBody>
      </p:sp>
      <p:sp>
        <p:nvSpPr>
          <p:cNvPr id="107" name="Google Shape;107;p1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08" name="Google Shape;108;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3" name="Google Shape;113;p16"/>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14" name="Google Shape;114;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7"/>
        <p:cNvGrpSpPr/>
        <p:nvPr/>
      </p:nvGrpSpPr>
      <p:grpSpPr>
        <a:xfrm>
          <a:off x="0" y="0"/>
          <a:ext cx="0" cy="0"/>
          <a:chOff x="0" y="0"/>
          <a:chExt cx="0" cy="0"/>
        </a:xfrm>
      </p:grpSpPr>
      <p:sp>
        <p:nvSpPr>
          <p:cNvPr id="118" name="Google Shape;118;p17"/>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7"/>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20" name="Google Shape;120;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jfi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customXml" Target="../ink/ink2.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jfif"/><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26"/>
        <p:cNvGrpSpPr/>
        <p:nvPr/>
      </p:nvGrpSpPr>
      <p:grpSpPr>
        <a:xfrm>
          <a:off x="0" y="0"/>
          <a:ext cx="0" cy="0"/>
          <a:chOff x="0" y="0"/>
          <a:chExt cx="0" cy="0"/>
        </a:xfrm>
      </p:grpSpPr>
      <p:grpSp>
        <p:nvGrpSpPr>
          <p:cNvPr id="127" name="Google Shape;127;p18"/>
          <p:cNvGrpSpPr/>
          <p:nvPr/>
        </p:nvGrpSpPr>
        <p:grpSpPr>
          <a:xfrm>
            <a:off x="1565729" y="7609589"/>
            <a:ext cx="14864444" cy="1404092"/>
            <a:chOff x="0" y="-66675"/>
            <a:chExt cx="1073957" cy="369802"/>
          </a:xfrm>
        </p:grpSpPr>
        <p:sp>
          <p:nvSpPr>
            <p:cNvPr id="128" name="Google Shape;128;p18"/>
            <p:cNvSpPr/>
            <p:nvPr/>
          </p:nvSpPr>
          <p:spPr>
            <a:xfrm>
              <a:off x="0" y="0"/>
              <a:ext cx="1073957" cy="303127"/>
            </a:xfrm>
            <a:custGeom>
              <a:avLst/>
              <a:gdLst/>
              <a:ahLst/>
              <a:cxnLst/>
              <a:rect l="l" t="t" r="r" b="b"/>
              <a:pathLst>
                <a:path w="1073957" h="303127" extrusionOk="0">
                  <a:moveTo>
                    <a:pt x="870757" y="0"/>
                  </a:moveTo>
                  <a:cubicBezTo>
                    <a:pt x="982981" y="0"/>
                    <a:pt x="1073957" y="67857"/>
                    <a:pt x="1073957" y="151563"/>
                  </a:cubicBezTo>
                  <a:cubicBezTo>
                    <a:pt x="1073957" y="235270"/>
                    <a:pt x="982981" y="303127"/>
                    <a:pt x="870757" y="303127"/>
                  </a:cubicBezTo>
                  <a:lnTo>
                    <a:pt x="203200" y="303127"/>
                  </a:lnTo>
                  <a:cubicBezTo>
                    <a:pt x="90976" y="303127"/>
                    <a:pt x="0" y="235270"/>
                    <a:pt x="0" y="151563"/>
                  </a:cubicBezTo>
                  <a:cubicBezTo>
                    <a:pt x="0" y="67857"/>
                    <a:pt x="90976" y="0"/>
                    <a:pt x="203200" y="0"/>
                  </a:cubicBezTo>
                  <a:close/>
                </a:path>
              </a:pathLst>
            </a:custGeom>
            <a:solidFill>
              <a:srgbClr val="000000">
                <a:alpha val="0"/>
              </a:srgbClr>
            </a:solidFill>
            <a:ln w="28575" cap="sq" cmpd="sng">
              <a:solidFill>
                <a:srgbClr val="EBC4E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8"/>
            <p:cNvSpPr txBox="1"/>
            <p:nvPr/>
          </p:nvSpPr>
          <p:spPr>
            <a:xfrm>
              <a:off x="0" y="-66675"/>
              <a:ext cx="1073957" cy="369802"/>
            </a:xfrm>
            <a:prstGeom prst="rect">
              <a:avLst/>
            </a:prstGeom>
            <a:noFill/>
            <a:ln>
              <a:noFill/>
            </a:ln>
          </p:spPr>
          <p:txBody>
            <a:bodyPr spcFirstLastPara="1" wrap="square" lIns="50800" tIns="50800" rIns="50800" bIns="50800" anchor="ctr" anchorCtr="0">
              <a:noAutofit/>
            </a:bodyPr>
            <a:lstStyle/>
            <a:p>
              <a:pPr marL="0" marR="0" lvl="0" indent="0" algn="ctr" rtl="0">
                <a:lnSpc>
                  <a:spcPct val="2021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 name="Текстово поле 2">
            <a:extLst>
              <a:ext uri="{FF2B5EF4-FFF2-40B4-BE49-F238E27FC236}">
                <a16:creationId xmlns:a16="http://schemas.microsoft.com/office/drawing/2014/main" id="{1417D6F3-300B-836E-D551-F230BA3FFE9B}"/>
              </a:ext>
            </a:extLst>
          </p:cNvPr>
          <p:cNvSpPr txBox="1"/>
          <p:nvPr/>
        </p:nvSpPr>
        <p:spPr>
          <a:xfrm>
            <a:off x="1538514" y="1975365"/>
            <a:ext cx="15515771" cy="2392065"/>
          </a:xfrm>
          <a:prstGeom prst="rect">
            <a:avLst/>
          </a:prstGeom>
          <a:noFill/>
        </p:spPr>
        <p:txBody>
          <a:bodyPr wrap="square">
            <a:spAutoFit/>
          </a:bodyPr>
          <a:lstStyle/>
          <a:p>
            <a:pPr algn="ctr">
              <a:lnSpc>
                <a:spcPct val="115000"/>
              </a:lnSpc>
              <a:spcAft>
                <a:spcPts val="800"/>
              </a:spcAft>
              <a:buNone/>
            </a:pPr>
            <a:r>
              <a:rPr lang="bg-BG" sz="8000" kern="100" dirty="0">
                <a:solidFill>
                  <a:srgbClr val="FFCCFF"/>
                </a:solidFill>
                <a:effectLst/>
                <a:latin typeface="Times New Roman" panose="02020603050405020304" pitchFamily="18" charset="0"/>
                <a:ea typeface="Aptos" panose="020B0004020202020204" pitchFamily="34" charset="0"/>
                <a:cs typeface="Times New Roman" panose="02020603050405020304" pitchFamily="18" charset="0"/>
              </a:rPr>
              <a:t>Методическа разработка на урок</a:t>
            </a:r>
            <a:endParaRPr lang="bg-BG" sz="4800" kern="100" dirty="0">
              <a:solidFill>
                <a:srgbClr val="FFCCFF"/>
              </a:solidFill>
              <a:effectLst/>
              <a:latin typeface="Times New Roman" panose="02020603050405020304" pitchFamily="18" charset="0"/>
              <a:ea typeface="Aptos" panose="020B0004020202020204" pitchFamily="34" charset="0"/>
              <a:cs typeface="Times New Roman" panose="02020603050405020304" pitchFamily="18" charset="0"/>
            </a:endParaRPr>
          </a:p>
          <a:p>
            <a:pPr algn="ctr">
              <a:lnSpc>
                <a:spcPct val="115000"/>
              </a:lnSpc>
              <a:spcAft>
                <a:spcPts val="800"/>
              </a:spcAft>
              <a:buNone/>
            </a:pPr>
            <a:r>
              <a:rPr lang="bg-BG" sz="4800" kern="100" dirty="0">
                <a:solidFill>
                  <a:srgbClr val="FFCCFF"/>
                </a:solidFill>
                <a:effectLst/>
                <a:latin typeface="Times New Roman" panose="02020603050405020304" pitchFamily="18" charset="0"/>
                <a:ea typeface="Aptos" panose="020B0004020202020204" pitchFamily="34" charset="0"/>
                <a:cs typeface="Times New Roman" panose="02020603050405020304" pitchFamily="18" charset="0"/>
              </a:rPr>
              <a:t>/присъствена форма на обучение/</a:t>
            </a:r>
            <a:endParaRPr lang="bg-BG" sz="2800" kern="100" dirty="0">
              <a:solidFill>
                <a:srgbClr val="FFCCFF"/>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Текстово поле 3">
            <a:extLst>
              <a:ext uri="{FF2B5EF4-FFF2-40B4-BE49-F238E27FC236}">
                <a16:creationId xmlns:a16="http://schemas.microsoft.com/office/drawing/2014/main" id="{B6DDBA89-E42A-98E7-F251-62AC0DEB25AB}"/>
              </a:ext>
            </a:extLst>
          </p:cNvPr>
          <p:cNvSpPr txBox="1"/>
          <p:nvPr/>
        </p:nvSpPr>
        <p:spPr>
          <a:xfrm>
            <a:off x="2046512" y="7988469"/>
            <a:ext cx="13222516" cy="646331"/>
          </a:xfrm>
          <a:prstGeom prst="rect">
            <a:avLst/>
          </a:prstGeom>
          <a:noFill/>
        </p:spPr>
        <p:txBody>
          <a:bodyPr wrap="square" rtlCol="0">
            <a:spAutoFit/>
          </a:bodyPr>
          <a:lstStyle/>
          <a:p>
            <a:pPr algn="ctr"/>
            <a:r>
              <a:rPr lang="bg-BG" sz="3600" dirty="0">
                <a:solidFill>
                  <a:srgbClr val="FFCCFF"/>
                </a:solidFill>
                <a:latin typeface="Times New Roman" panose="02020603050405020304" pitchFamily="18" charset="0"/>
                <a:cs typeface="Times New Roman" panose="02020603050405020304" pitchFamily="18" charset="0"/>
              </a:rPr>
              <a:t>ОУ „ Св. св. Кирил и Методий“, гр. Стралджа, обл. Ямбол</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36"/>
        <p:cNvGrpSpPr/>
        <p:nvPr/>
      </p:nvGrpSpPr>
      <p:grpSpPr>
        <a:xfrm>
          <a:off x="0" y="0"/>
          <a:ext cx="0" cy="0"/>
          <a:chOff x="0" y="0"/>
          <a:chExt cx="0" cy="0"/>
        </a:xfrm>
      </p:grpSpPr>
      <p:grpSp>
        <p:nvGrpSpPr>
          <p:cNvPr id="147" name="Google Shape;147;p19"/>
          <p:cNvGrpSpPr/>
          <p:nvPr/>
        </p:nvGrpSpPr>
        <p:grpSpPr>
          <a:xfrm>
            <a:off x="963383" y="6610544"/>
            <a:ext cx="12389759" cy="689420"/>
            <a:chOff x="0" y="0"/>
            <a:chExt cx="2398868" cy="356602"/>
          </a:xfrm>
        </p:grpSpPr>
        <p:sp>
          <p:nvSpPr>
            <p:cNvPr id="148" name="Google Shape;148;p19"/>
            <p:cNvSpPr/>
            <p:nvPr/>
          </p:nvSpPr>
          <p:spPr>
            <a:xfrm>
              <a:off x="0" y="0"/>
              <a:ext cx="2398868" cy="356602"/>
            </a:xfrm>
            <a:custGeom>
              <a:avLst/>
              <a:gdLst/>
              <a:ahLst/>
              <a:cxnLst/>
              <a:rect l="l" t="t" r="r" b="b"/>
              <a:pathLst>
                <a:path w="2398868" h="356602" extrusionOk="0">
                  <a:moveTo>
                    <a:pt x="22936" y="0"/>
                  </a:moveTo>
                  <a:lnTo>
                    <a:pt x="2375932" y="0"/>
                  </a:lnTo>
                  <a:cubicBezTo>
                    <a:pt x="2388599" y="0"/>
                    <a:pt x="2398868" y="10269"/>
                    <a:pt x="2398868" y="22936"/>
                  </a:cubicBezTo>
                  <a:lnTo>
                    <a:pt x="2398868" y="333666"/>
                  </a:lnTo>
                  <a:cubicBezTo>
                    <a:pt x="2398868" y="339749"/>
                    <a:pt x="2396451" y="345583"/>
                    <a:pt x="2392150" y="349884"/>
                  </a:cubicBezTo>
                  <a:cubicBezTo>
                    <a:pt x="2387848" y="354186"/>
                    <a:pt x="2382014" y="356602"/>
                    <a:pt x="2375932" y="356602"/>
                  </a:cubicBezTo>
                  <a:lnTo>
                    <a:pt x="22936" y="356602"/>
                  </a:lnTo>
                  <a:cubicBezTo>
                    <a:pt x="10269" y="356602"/>
                    <a:pt x="0" y="346333"/>
                    <a:pt x="0" y="333666"/>
                  </a:cubicBezTo>
                  <a:lnTo>
                    <a:pt x="0" y="22936"/>
                  </a:lnTo>
                  <a:cubicBezTo>
                    <a:pt x="0" y="10269"/>
                    <a:pt x="10269" y="0"/>
                    <a:pt x="22936" y="0"/>
                  </a:cubicBezTo>
                  <a:close/>
                </a:path>
              </a:pathLst>
            </a:custGeom>
            <a:solidFill>
              <a:srgbClr val="000000">
                <a:alpha val="0"/>
              </a:srgbClr>
            </a:solidFill>
            <a:ln w="47625" cap="sq" cmpd="sng">
              <a:solidFill>
                <a:srgbClr val="EBC4E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9"/>
            <p:cNvSpPr txBox="1"/>
            <p:nvPr/>
          </p:nvSpPr>
          <p:spPr>
            <a:xfrm>
              <a:off x="0" y="85725"/>
              <a:ext cx="2398868" cy="270877"/>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50" name="Google Shape;150;p19"/>
          <p:cNvGrpSpPr/>
          <p:nvPr/>
        </p:nvGrpSpPr>
        <p:grpSpPr>
          <a:xfrm>
            <a:off x="963384" y="8423941"/>
            <a:ext cx="14715185" cy="626263"/>
            <a:chOff x="0" y="0"/>
            <a:chExt cx="2398868" cy="356602"/>
          </a:xfrm>
        </p:grpSpPr>
        <p:sp>
          <p:nvSpPr>
            <p:cNvPr id="151" name="Google Shape;151;p19"/>
            <p:cNvSpPr/>
            <p:nvPr/>
          </p:nvSpPr>
          <p:spPr>
            <a:xfrm>
              <a:off x="0" y="0"/>
              <a:ext cx="2398868" cy="356602"/>
            </a:xfrm>
            <a:custGeom>
              <a:avLst/>
              <a:gdLst/>
              <a:ahLst/>
              <a:cxnLst/>
              <a:rect l="l" t="t" r="r" b="b"/>
              <a:pathLst>
                <a:path w="2398868" h="356602" extrusionOk="0">
                  <a:moveTo>
                    <a:pt x="22936" y="0"/>
                  </a:moveTo>
                  <a:lnTo>
                    <a:pt x="2375932" y="0"/>
                  </a:lnTo>
                  <a:cubicBezTo>
                    <a:pt x="2388599" y="0"/>
                    <a:pt x="2398868" y="10269"/>
                    <a:pt x="2398868" y="22936"/>
                  </a:cubicBezTo>
                  <a:lnTo>
                    <a:pt x="2398868" y="333666"/>
                  </a:lnTo>
                  <a:cubicBezTo>
                    <a:pt x="2398868" y="339749"/>
                    <a:pt x="2396451" y="345583"/>
                    <a:pt x="2392150" y="349884"/>
                  </a:cubicBezTo>
                  <a:cubicBezTo>
                    <a:pt x="2387848" y="354186"/>
                    <a:pt x="2382014" y="356602"/>
                    <a:pt x="2375932" y="356602"/>
                  </a:cubicBezTo>
                  <a:lnTo>
                    <a:pt x="22936" y="356602"/>
                  </a:lnTo>
                  <a:cubicBezTo>
                    <a:pt x="10269" y="356602"/>
                    <a:pt x="0" y="346333"/>
                    <a:pt x="0" y="333666"/>
                  </a:cubicBezTo>
                  <a:lnTo>
                    <a:pt x="0" y="22936"/>
                  </a:lnTo>
                  <a:cubicBezTo>
                    <a:pt x="0" y="10269"/>
                    <a:pt x="10269" y="0"/>
                    <a:pt x="22936" y="0"/>
                  </a:cubicBezTo>
                  <a:close/>
                </a:path>
              </a:pathLst>
            </a:custGeom>
            <a:solidFill>
              <a:srgbClr val="000000">
                <a:alpha val="0"/>
              </a:srgbClr>
            </a:solidFill>
            <a:ln w="47625" cap="sq" cmpd="sng">
              <a:solidFill>
                <a:srgbClr val="EBC4E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9"/>
            <p:cNvSpPr txBox="1"/>
            <p:nvPr/>
          </p:nvSpPr>
          <p:spPr>
            <a:xfrm>
              <a:off x="0" y="85725"/>
              <a:ext cx="2398868" cy="270877"/>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6" name="Google Shape;156;p19"/>
          <p:cNvSpPr txBox="1"/>
          <p:nvPr/>
        </p:nvSpPr>
        <p:spPr>
          <a:xfrm>
            <a:off x="14226300" y="5363127"/>
            <a:ext cx="4061700" cy="103412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bg-BG" sz="4800" b="1" dirty="0">
                <a:solidFill>
                  <a:srgbClr val="FFCCFF"/>
                </a:solidFill>
              </a:rPr>
              <a:t>5 клас</a:t>
            </a:r>
            <a:endParaRPr sz="4800" b="1" dirty="0">
              <a:solidFill>
                <a:srgbClr val="FFCCFF"/>
              </a:solidFill>
            </a:endParaRPr>
          </a:p>
        </p:txBody>
      </p:sp>
      <p:sp>
        <p:nvSpPr>
          <p:cNvPr id="2" name="Текстово поле 1">
            <a:extLst>
              <a:ext uri="{FF2B5EF4-FFF2-40B4-BE49-F238E27FC236}">
                <a16:creationId xmlns:a16="http://schemas.microsoft.com/office/drawing/2014/main" id="{77B6D00E-3DAD-9F46-0FBF-5BAF05199565}"/>
              </a:ext>
            </a:extLst>
          </p:cNvPr>
          <p:cNvSpPr txBox="1"/>
          <p:nvPr/>
        </p:nvSpPr>
        <p:spPr>
          <a:xfrm>
            <a:off x="595086" y="169697"/>
            <a:ext cx="17199429" cy="4708981"/>
          </a:xfrm>
          <a:prstGeom prst="rect">
            <a:avLst/>
          </a:prstGeom>
          <a:noFill/>
        </p:spPr>
        <p:txBody>
          <a:bodyPr wrap="square" rtlCol="0">
            <a:spAutoFit/>
          </a:bodyPr>
          <a:lstStyle/>
          <a:p>
            <a:pPr algn="ctr"/>
            <a:r>
              <a:rPr lang="bg-BG" sz="6000" b="1" u="sng" dirty="0">
                <a:solidFill>
                  <a:srgbClr val="FFCCFF"/>
                </a:solidFill>
              </a:rPr>
              <a:t>Тема </a:t>
            </a:r>
          </a:p>
          <a:p>
            <a:pPr algn="ctr"/>
            <a:r>
              <a:rPr lang="bg-BG" sz="6000" b="1" dirty="0">
                <a:solidFill>
                  <a:srgbClr val="FFCCFF"/>
                </a:solidFill>
              </a:rPr>
              <a:t>Устойчиво отглеждане на растения в оранжерия и взаимодействието им с вода и екосистеми /</a:t>
            </a:r>
            <a:r>
              <a:rPr lang="bg-BG" sz="6000" b="1" dirty="0" err="1">
                <a:solidFill>
                  <a:srgbClr val="FFCCFF"/>
                </a:solidFill>
              </a:rPr>
              <a:t>аквапоника</a:t>
            </a:r>
            <a:r>
              <a:rPr lang="bg-BG" sz="6000" b="1" dirty="0">
                <a:solidFill>
                  <a:srgbClr val="FFCCFF"/>
                </a:solidFill>
              </a:rPr>
              <a:t>/. </a:t>
            </a:r>
          </a:p>
          <a:p>
            <a:pPr algn="ctr"/>
            <a:r>
              <a:rPr lang="bg-BG" sz="6000" b="1" dirty="0">
                <a:solidFill>
                  <a:srgbClr val="FFCCFF"/>
                </a:solidFill>
              </a:rPr>
              <a:t>Водата като ключов фактор</a:t>
            </a:r>
            <a:r>
              <a:rPr lang="bg-BG" sz="5400" b="1" dirty="0">
                <a:solidFill>
                  <a:srgbClr val="FFCCFF"/>
                </a:solidFill>
              </a:rPr>
              <a:t>.</a:t>
            </a:r>
            <a:endParaRPr lang="bg-BG" sz="1600" b="1" dirty="0">
              <a:solidFill>
                <a:srgbClr val="FFCCFF"/>
              </a:solidFill>
            </a:endParaRPr>
          </a:p>
        </p:txBody>
      </p:sp>
      <p:sp>
        <p:nvSpPr>
          <p:cNvPr id="4" name="Google Shape;151;p19">
            <a:extLst>
              <a:ext uri="{FF2B5EF4-FFF2-40B4-BE49-F238E27FC236}">
                <a16:creationId xmlns:a16="http://schemas.microsoft.com/office/drawing/2014/main" id="{B2239A2A-F73D-CCC7-7293-B79814F11864}"/>
              </a:ext>
            </a:extLst>
          </p:cNvPr>
          <p:cNvSpPr/>
          <p:nvPr/>
        </p:nvSpPr>
        <p:spPr>
          <a:xfrm>
            <a:off x="963384" y="7584279"/>
            <a:ext cx="5923391" cy="626262"/>
          </a:xfrm>
          <a:custGeom>
            <a:avLst/>
            <a:gdLst/>
            <a:ahLst/>
            <a:cxnLst/>
            <a:rect l="l" t="t" r="r" b="b"/>
            <a:pathLst>
              <a:path w="2398868" h="356602" extrusionOk="0">
                <a:moveTo>
                  <a:pt x="22936" y="0"/>
                </a:moveTo>
                <a:lnTo>
                  <a:pt x="2375932" y="0"/>
                </a:lnTo>
                <a:cubicBezTo>
                  <a:pt x="2388599" y="0"/>
                  <a:pt x="2398868" y="10269"/>
                  <a:pt x="2398868" y="22936"/>
                </a:cubicBezTo>
                <a:lnTo>
                  <a:pt x="2398868" y="333666"/>
                </a:lnTo>
                <a:cubicBezTo>
                  <a:pt x="2398868" y="339749"/>
                  <a:pt x="2396451" y="345583"/>
                  <a:pt x="2392150" y="349884"/>
                </a:cubicBezTo>
                <a:cubicBezTo>
                  <a:pt x="2387848" y="354186"/>
                  <a:pt x="2382014" y="356602"/>
                  <a:pt x="2375932" y="356602"/>
                </a:cubicBezTo>
                <a:lnTo>
                  <a:pt x="22936" y="356602"/>
                </a:lnTo>
                <a:cubicBezTo>
                  <a:pt x="10269" y="356602"/>
                  <a:pt x="0" y="346333"/>
                  <a:pt x="0" y="333666"/>
                </a:cubicBezTo>
                <a:lnTo>
                  <a:pt x="0" y="22936"/>
                </a:lnTo>
                <a:cubicBezTo>
                  <a:pt x="0" y="10269"/>
                  <a:pt x="10269" y="0"/>
                  <a:pt x="22936" y="0"/>
                </a:cubicBezTo>
                <a:close/>
              </a:path>
            </a:pathLst>
          </a:custGeom>
          <a:solidFill>
            <a:srgbClr val="000000">
              <a:alpha val="0"/>
            </a:srgbClr>
          </a:solidFill>
          <a:ln w="47625" cap="sq" cmpd="sng">
            <a:solidFill>
              <a:srgbClr val="EBC4E1"/>
            </a:solidFill>
            <a:prstDash val="solid"/>
            <a:miter lim="8000"/>
            <a:headEnd type="none" w="sm" len="sm"/>
            <a:tailEnd type="none" w="sm" len="sm"/>
          </a:ln>
        </p:spPr>
        <p:txBody>
          <a:bodyPr spcFirstLastPara="1" wrap="square" lIns="91425" tIns="91425" rIns="91425" bIns="91425" anchor="ctr" anchorCtr="0">
            <a:noAutofit/>
          </a:bodyPr>
          <a:lstStyle/>
          <a:p>
            <a:r>
              <a:rPr lang="bg-BG" sz="3200" b="1" dirty="0">
                <a:solidFill>
                  <a:schemeClr val="tx2"/>
                </a:solidFill>
                <a:latin typeface="Times New Roman" panose="02020603050405020304" pitchFamily="18" charset="0"/>
                <a:cs typeface="Times New Roman" panose="02020603050405020304" pitchFamily="18" charset="0"/>
              </a:rPr>
              <a:t>Форма:</a:t>
            </a:r>
            <a:r>
              <a:rPr lang="bg-BG" sz="3200" dirty="0">
                <a:solidFill>
                  <a:schemeClr val="tx2"/>
                </a:solidFill>
                <a:latin typeface="Times New Roman" panose="02020603050405020304" pitchFamily="18" charset="0"/>
                <a:cs typeface="Times New Roman" panose="02020603050405020304" pitchFamily="18" charset="0"/>
              </a:rPr>
              <a:t> Бинарен урок </a:t>
            </a:r>
          </a:p>
        </p:txBody>
      </p:sp>
      <p:sp>
        <p:nvSpPr>
          <p:cNvPr id="7" name="Текстово поле 6">
            <a:extLst>
              <a:ext uri="{FF2B5EF4-FFF2-40B4-BE49-F238E27FC236}">
                <a16:creationId xmlns:a16="http://schemas.microsoft.com/office/drawing/2014/main" id="{9A6C6022-6A86-9B38-1358-997247E8D94B}"/>
              </a:ext>
            </a:extLst>
          </p:cNvPr>
          <p:cNvSpPr txBox="1"/>
          <p:nvPr/>
        </p:nvSpPr>
        <p:spPr>
          <a:xfrm>
            <a:off x="1115786" y="6623163"/>
            <a:ext cx="13804900" cy="626262"/>
          </a:xfrm>
          <a:prstGeom prst="rect">
            <a:avLst/>
          </a:prstGeom>
          <a:noFill/>
        </p:spPr>
        <p:txBody>
          <a:bodyPr wrap="square">
            <a:spAutoFit/>
          </a:bodyPr>
          <a:lstStyle/>
          <a:p>
            <a:pPr>
              <a:lnSpc>
                <a:spcPct val="115000"/>
              </a:lnSpc>
              <a:spcAft>
                <a:spcPts val="800"/>
              </a:spcAft>
              <a:buNone/>
            </a:pPr>
            <a:r>
              <a:rPr lang="bg-BG" sz="3200" b="1" kern="100" dirty="0">
                <a:solidFill>
                  <a:schemeClr val="tx2"/>
                </a:solidFill>
                <a:effectLst/>
                <a:latin typeface="Times New Roman" panose="02020603050405020304" pitchFamily="18" charset="0"/>
                <a:ea typeface="Aptos" panose="020B0004020202020204" pitchFamily="34" charset="0"/>
                <a:cs typeface="Times New Roman" panose="02020603050405020304" pitchFamily="18" charset="0"/>
              </a:rPr>
              <a:t>Вид на урока:</a:t>
            </a:r>
            <a:r>
              <a:rPr lang="bg-BG" sz="3200" kern="100" dirty="0">
                <a:solidFill>
                  <a:schemeClr val="tx2"/>
                </a:solidFill>
                <a:effectLst/>
                <a:latin typeface="Times New Roman" panose="02020603050405020304" pitchFamily="18" charset="0"/>
                <a:ea typeface="Aptos" panose="020B0004020202020204" pitchFamily="34" charset="0"/>
                <a:cs typeface="Times New Roman" panose="02020603050405020304" pitchFamily="18" charset="0"/>
              </a:rPr>
              <a:t> Урок за нови знания и практически наблюдения</a:t>
            </a:r>
          </a:p>
        </p:txBody>
      </p:sp>
      <p:sp>
        <p:nvSpPr>
          <p:cNvPr id="9" name="Текстово поле 8">
            <a:extLst>
              <a:ext uri="{FF2B5EF4-FFF2-40B4-BE49-F238E27FC236}">
                <a16:creationId xmlns:a16="http://schemas.microsoft.com/office/drawing/2014/main" id="{C047EC60-ABE3-27D0-A5FF-8CDB2D8A6F5F}"/>
              </a:ext>
            </a:extLst>
          </p:cNvPr>
          <p:cNvSpPr txBox="1"/>
          <p:nvPr/>
        </p:nvSpPr>
        <p:spPr>
          <a:xfrm>
            <a:off x="963384" y="8390092"/>
            <a:ext cx="15019986" cy="626262"/>
          </a:xfrm>
          <a:prstGeom prst="rect">
            <a:avLst/>
          </a:prstGeom>
          <a:noFill/>
        </p:spPr>
        <p:txBody>
          <a:bodyPr wrap="square">
            <a:spAutoFit/>
          </a:bodyPr>
          <a:lstStyle/>
          <a:p>
            <a:pPr>
              <a:lnSpc>
                <a:spcPct val="115000"/>
              </a:lnSpc>
              <a:spcAft>
                <a:spcPts val="800"/>
              </a:spcAft>
              <a:buNone/>
            </a:pPr>
            <a:r>
              <a:rPr lang="bg-BG" sz="3200" b="1" kern="100" dirty="0">
                <a:solidFill>
                  <a:schemeClr val="tx2"/>
                </a:solidFill>
                <a:effectLst/>
                <a:latin typeface="Times New Roman" panose="02020603050405020304" pitchFamily="18" charset="0"/>
                <a:ea typeface="Aptos" panose="020B0004020202020204" pitchFamily="34" charset="0"/>
                <a:cs typeface="Times New Roman" panose="02020603050405020304" pitchFamily="18" charset="0"/>
              </a:rPr>
              <a:t>Учебни предмети:</a:t>
            </a:r>
            <a:r>
              <a:rPr lang="bg-BG" sz="3200" kern="100" dirty="0">
                <a:solidFill>
                  <a:schemeClr val="tx2"/>
                </a:solidFill>
                <a:effectLst/>
                <a:latin typeface="Times New Roman" panose="02020603050405020304" pitchFamily="18" charset="0"/>
                <a:ea typeface="Aptos" panose="020B0004020202020204" pitchFamily="34" charset="0"/>
                <a:cs typeface="Times New Roman" panose="02020603050405020304" pitchFamily="18" charset="0"/>
              </a:rPr>
              <a:t> Човекът и природата и Технологии и предприемачество</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314">
          <a:extLst>
            <a:ext uri="{FF2B5EF4-FFF2-40B4-BE49-F238E27FC236}">
              <a16:creationId xmlns:a16="http://schemas.microsoft.com/office/drawing/2014/main" id="{125204AE-D902-2687-11A4-80F7C171E2B2}"/>
            </a:ext>
          </a:extLst>
        </p:cNvPr>
        <p:cNvGrpSpPr/>
        <p:nvPr/>
      </p:nvGrpSpPr>
      <p:grpSpPr>
        <a:xfrm>
          <a:off x="0" y="0"/>
          <a:ext cx="0" cy="0"/>
          <a:chOff x="0" y="0"/>
          <a:chExt cx="0" cy="0"/>
        </a:xfrm>
      </p:grpSpPr>
      <p:grpSp>
        <p:nvGrpSpPr>
          <p:cNvPr id="315" name="Google Shape;315;p33">
            <a:extLst>
              <a:ext uri="{FF2B5EF4-FFF2-40B4-BE49-F238E27FC236}">
                <a16:creationId xmlns:a16="http://schemas.microsoft.com/office/drawing/2014/main" id="{72F6CB46-622A-7E10-2251-3BC39152F04A}"/>
              </a:ext>
            </a:extLst>
          </p:cNvPr>
          <p:cNvGrpSpPr/>
          <p:nvPr/>
        </p:nvGrpSpPr>
        <p:grpSpPr>
          <a:xfrm>
            <a:off x="193642" y="1059391"/>
            <a:ext cx="5754351" cy="9023465"/>
            <a:chOff x="0" y="-19050"/>
            <a:chExt cx="1342589" cy="1968106"/>
          </a:xfrm>
          <a:solidFill>
            <a:schemeClr val="tx2"/>
          </a:solidFill>
        </p:grpSpPr>
        <p:sp>
          <p:nvSpPr>
            <p:cNvPr id="316" name="Google Shape;316;p33">
              <a:extLst>
                <a:ext uri="{FF2B5EF4-FFF2-40B4-BE49-F238E27FC236}">
                  <a16:creationId xmlns:a16="http://schemas.microsoft.com/office/drawing/2014/main" id="{55D45AAD-69A3-E1BC-935E-EA8ADB7A9B8C}"/>
                </a:ext>
              </a:extLst>
            </p:cNvPr>
            <p:cNvSpPr/>
            <p:nvPr/>
          </p:nvSpPr>
          <p:spPr>
            <a:xfrm>
              <a:off x="0" y="0"/>
              <a:ext cx="1342589" cy="1949056"/>
            </a:xfrm>
            <a:custGeom>
              <a:avLst/>
              <a:gdLst/>
              <a:ahLst/>
              <a:cxnLst/>
              <a:rect l="l" t="t" r="r" b="b"/>
              <a:pathLst>
                <a:path w="1342589" h="1949056" extrusionOk="0">
                  <a:moveTo>
                    <a:pt x="36449" y="0"/>
                  </a:moveTo>
                  <a:lnTo>
                    <a:pt x="1306139" y="0"/>
                  </a:lnTo>
                  <a:cubicBezTo>
                    <a:pt x="1315806" y="0"/>
                    <a:pt x="1325077" y="3840"/>
                    <a:pt x="1331913" y="10676"/>
                  </a:cubicBezTo>
                  <a:cubicBezTo>
                    <a:pt x="1338748" y="17511"/>
                    <a:pt x="1342589" y="26782"/>
                    <a:pt x="1342589" y="36449"/>
                  </a:cubicBezTo>
                  <a:lnTo>
                    <a:pt x="1342589" y="1912607"/>
                  </a:lnTo>
                  <a:cubicBezTo>
                    <a:pt x="1342589" y="1932737"/>
                    <a:pt x="1326270" y="1949056"/>
                    <a:pt x="1306139" y="1949056"/>
                  </a:cubicBezTo>
                  <a:lnTo>
                    <a:pt x="36449" y="1949056"/>
                  </a:lnTo>
                  <a:cubicBezTo>
                    <a:pt x="16319" y="1949056"/>
                    <a:pt x="0" y="1932737"/>
                    <a:pt x="0" y="1912607"/>
                  </a:cubicBezTo>
                  <a:lnTo>
                    <a:pt x="0" y="36449"/>
                  </a:lnTo>
                  <a:cubicBezTo>
                    <a:pt x="0" y="16319"/>
                    <a:pt x="16319" y="0"/>
                    <a:pt x="3644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3">
              <a:extLst>
                <a:ext uri="{FF2B5EF4-FFF2-40B4-BE49-F238E27FC236}">
                  <a16:creationId xmlns:a16="http://schemas.microsoft.com/office/drawing/2014/main" id="{10E6D8D9-B486-E8E9-C379-37C936E6C89F}"/>
                </a:ext>
              </a:extLst>
            </p:cNvPr>
            <p:cNvSpPr txBox="1"/>
            <p:nvPr/>
          </p:nvSpPr>
          <p:spPr>
            <a:xfrm>
              <a:off x="0" y="-19050"/>
              <a:ext cx="1342589" cy="1968106"/>
            </a:xfrm>
            <a:prstGeom prst="rect">
              <a:avLst/>
            </a:prstGeom>
            <a:grpFill/>
            <a:ln>
              <a:noFill/>
            </a:ln>
          </p:spPr>
          <p:txBody>
            <a:bodyPr spcFirstLastPara="1" wrap="square" lIns="50800" tIns="50800" rIns="50800" bIns="50800" anchor="ctr" anchorCtr="0">
              <a:noAutofit/>
            </a:bodyPr>
            <a:lstStyle/>
            <a:p>
              <a:pPr marL="0" marR="0" lvl="0" indent="0" algn="ctr" rtl="0">
                <a:lnSpc>
                  <a:spcPct val="13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321" name="Google Shape;321;p33">
            <a:extLst>
              <a:ext uri="{FF2B5EF4-FFF2-40B4-BE49-F238E27FC236}">
                <a16:creationId xmlns:a16="http://schemas.microsoft.com/office/drawing/2014/main" id="{B6515879-7F3E-A120-18E3-0780372D5B32}"/>
              </a:ext>
            </a:extLst>
          </p:cNvPr>
          <p:cNvGrpSpPr/>
          <p:nvPr/>
        </p:nvGrpSpPr>
        <p:grpSpPr>
          <a:xfrm>
            <a:off x="671442" y="1172337"/>
            <a:ext cx="4368067" cy="719567"/>
            <a:chOff x="0" y="-19050"/>
            <a:chExt cx="1150437" cy="189516"/>
          </a:xfrm>
        </p:grpSpPr>
        <p:sp>
          <p:nvSpPr>
            <p:cNvPr id="322" name="Google Shape;322;p33">
              <a:extLst>
                <a:ext uri="{FF2B5EF4-FFF2-40B4-BE49-F238E27FC236}">
                  <a16:creationId xmlns:a16="http://schemas.microsoft.com/office/drawing/2014/main" id="{4745C2C6-F0A3-7249-8662-1AA0D4F2CF00}"/>
                </a:ext>
              </a:extLst>
            </p:cNvPr>
            <p:cNvSpPr/>
            <p:nvPr/>
          </p:nvSpPr>
          <p:spPr>
            <a:xfrm>
              <a:off x="0" y="0"/>
              <a:ext cx="1150437" cy="170466"/>
            </a:xfrm>
            <a:custGeom>
              <a:avLst/>
              <a:gdLst/>
              <a:ahLst/>
              <a:cxnLst/>
              <a:rect l="l" t="t" r="r" b="b"/>
              <a:pathLst>
                <a:path w="1150437" h="170466" extrusionOk="0">
                  <a:moveTo>
                    <a:pt x="31903" y="0"/>
                  </a:moveTo>
                  <a:lnTo>
                    <a:pt x="1118534" y="0"/>
                  </a:lnTo>
                  <a:cubicBezTo>
                    <a:pt x="1126995" y="0"/>
                    <a:pt x="1135110" y="3361"/>
                    <a:pt x="1141093" y="9344"/>
                  </a:cubicBezTo>
                  <a:cubicBezTo>
                    <a:pt x="1147076" y="15327"/>
                    <a:pt x="1150437" y="23442"/>
                    <a:pt x="1150437" y="31903"/>
                  </a:cubicBezTo>
                  <a:lnTo>
                    <a:pt x="1150437" y="138563"/>
                  </a:lnTo>
                  <a:cubicBezTo>
                    <a:pt x="1150437" y="147024"/>
                    <a:pt x="1147076" y="155139"/>
                    <a:pt x="1141093" y="161122"/>
                  </a:cubicBezTo>
                  <a:cubicBezTo>
                    <a:pt x="1135110" y="167104"/>
                    <a:pt x="1126995" y="170466"/>
                    <a:pt x="1118534" y="170466"/>
                  </a:cubicBezTo>
                  <a:lnTo>
                    <a:pt x="31903" y="170466"/>
                  </a:lnTo>
                  <a:cubicBezTo>
                    <a:pt x="23442" y="170466"/>
                    <a:pt x="15327" y="167104"/>
                    <a:pt x="9344" y="161122"/>
                  </a:cubicBezTo>
                  <a:cubicBezTo>
                    <a:pt x="3361" y="155139"/>
                    <a:pt x="0" y="147024"/>
                    <a:pt x="0" y="138563"/>
                  </a:cubicBezTo>
                  <a:lnTo>
                    <a:pt x="0" y="31903"/>
                  </a:lnTo>
                  <a:cubicBezTo>
                    <a:pt x="0" y="23442"/>
                    <a:pt x="3361" y="15327"/>
                    <a:pt x="9344" y="9344"/>
                  </a:cubicBezTo>
                  <a:cubicBezTo>
                    <a:pt x="15327" y="3361"/>
                    <a:pt x="23442" y="0"/>
                    <a:pt x="31903" y="0"/>
                  </a:cubicBezTo>
                  <a:close/>
                </a:path>
              </a:pathLst>
            </a:custGeom>
            <a:solidFill>
              <a:srgbClr val="000000">
                <a:alpha val="0"/>
              </a:srgbClr>
            </a:solidFill>
            <a:ln w="19050" cap="sq" cmpd="sng">
              <a:solidFill>
                <a:srgbClr val="0F1A38"/>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3">
              <a:extLst>
                <a:ext uri="{FF2B5EF4-FFF2-40B4-BE49-F238E27FC236}">
                  <a16:creationId xmlns:a16="http://schemas.microsoft.com/office/drawing/2014/main" id="{5C167AC5-6567-018D-C794-5CB9008B671F}"/>
                </a:ext>
              </a:extLst>
            </p:cNvPr>
            <p:cNvSpPr txBox="1"/>
            <p:nvPr/>
          </p:nvSpPr>
          <p:spPr>
            <a:xfrm>
              <a:off x="0" y="-19050"/>
              <a:ext cx="1150437" cy="189516"/>
            </a:xfrm>
            <a:prstGeom prst="rect">
              <a:avLst/>
            </a:prstGeom>
            <a:noFill/>
            <a:ln>
              <a:noFill/>
            </a:ln>
          </p:spPr>
          <p:txBody>
            <a:bodyPr spcFirstLastPara="1" wrap="square" lIns="50800" tIns="50800" rIns="50800" bIns="50800" anchor="ctr" anchorCtr="0">
              <a:noAutofit/>
            </a:bodyPr>
            <a:lstStyle/>
            <a:p>
              <a:pPr marL="0" marR="0" lvl="0" indent="0" algn="ctr" rtl="0">
                <a:lnSpc>
                  <a:spcPct val="136944"/>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sp>
        <p:nvSpPr>
          <p:cNvPr id="347" name="Google Shape;347;p33">
            <a:extLst>
              <a:ext uri="{FF2B5EF4-FFF2-40B4-BE49-F238E27FC236}">
                <a16:creationId xmlns:a16="http://schemas.microsoft.com/office/drawing/2014/main" id="{6F6CA962-1D8E-1283-B437-DF7B24D7FF54}"/>
              </a:ext>
            </a:extLst>
          </p:cNvPr>
          <p:cNvSpPr txBox="1"/>
          <p:nvPr/>
        </p:nvSpPr>
        <p:spPr>
          <a:xfrm>
            <a:off x="5469973" y="181330"/>
            <a:ext cx="7348055" cy="87806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bg-BG" sz="5706" b="1" i="0" u="none" strike="noStrike" cap="none" dirty="0">
                <a:solidFill>
                  <a:srgbClr val="EBC4E1"/>
                </a:solidFill>
                <a:latin typeface="Times New Roman" panose="02020603050405020304" pitchFamily="18" charset="0"/>
                <a:cs typeface="Times New Roman" panose="02020603050405020304" pitchFamily="18" charset="0"/>
                <a:sym typeface="Arial"/>
              </a:rPr>
              <a:t>ЦЕЛИ:</a:t>
            </a:r>
            <a:endParaRPr b="1" dirty="0">
              <a:latin typeface="Times New Roman" panose="02020603050405020304" pitchFamily="18" charset="0"/>
              <a:cs typeface="Times New Roman" panose="02020603050405020304" pitchFamily="18" charset="0"/>
            </a:endParaRPr>
          </a:p>
        </p:txBody>
      </p:sp>
      <p:grpSp>
        <p:nvGrpSpPr>
          <p:cNvPr id="2" name="Google Shape;315;p33">
            <a:extLst>
              <a:ext uri="{FF2B5EF4-FFF2-40B4-BE49-F238E27FC236}">
                <a16:creationId xmlns:a16="http://schemas.microsoft.com/office/drawing/2014/main" id="{D8DEFC93-504B-63F7-37F1-39EA056831D9}"/>
              </a:ext>
            </a:extLst>
          </p:cNvPr>
          <p:cNvGrpSpPr/>
          <p:nvPr/>
        </p:nvGrpSpPr>
        <p:grpSpPr>
          <a:xfrm>
            <a:off x="12659886" y="1172337"/>
            <a:ext cx="5434472" cy="8910518"/>
            <a:chOff x="0" y="-19050"/>
            <a:chExt cx="1342589" cy="1968106"/>
          </a:xfrm>
          <a:solidFill>
            <a:schemeClr val="tx2"/>
          </a:solidFill>
        </p:grpSpPr>
        <p:sp>
          <p:nvSpPr>
            <p:cNvPr id="3" name="Google Shape;316;p33">
              <a:extLst>
                <a:ext uri="{FF2B5EF4-FFF2-40B4-BE49-F238E27FC236}">
                  <a16:creationId xmlns:a16="http://schemas.microsoft.com/office/drawing/2014/main" id="{CB93F085-ACC8-523D-FD3F-77206FD38CDE}"/>
                </a:ext>
              </a:extLst>
            </p:cNvPr>
            <p:cNvSpPr/>
            <p:nvPr/>
          </p:nvSpPr>
          <p:spPr>
            <a:xfrm>
              <a:off x="0" y="0"/>
              <a:ext cx="1342589" cy="1949056"/>
            </a:xfrm>
            <a:custGeom>
              <a:avLst/>
              <a:gdLst/>
              <a:ahLst/>
              <a:cxnLst/>
              <a:rect l="l" t="t" r="r" b="b"/>
              <a:pathLst>
                <a:path w="1342589" h="1949056" extrusionOk="0">
                  <a:moveTo>
                    <a:pt x="36449" y="0"/>
                  </a:moveTo>
                  <a:lnTo>
                    <a:pt x="1306139" y="0"/>
                  </a:lnTo>
                  <a:cubicBezTo>
                    <a:pt x="1315806" y="0"/>
                    <a:pt x="1325077" y="3840"/>
                    <a:pt x="1331913" y="10676"/>
                  </a:cubicBezTo>
                  <a:cubicBezTo>
                    <a:pt x="1338748" y="17511"/>
                    <a:pt x="1342589" y="26782"/>
                    <a:pt x="1342589" y="36449"/>
                  </a:cubicBezTo>
                  <a:lnTo>
                    <a:pt x="1342589" y="1912607"/>
                  </a:lnTo>
                  <a:cubicBezTo>
                    <a:pt x="1342589" y="1932737"/>
                    <a:pt x="1326270" y="1949056"/>
                    <a:pt x="1306139" y="1949056"/>
                  </a:cubicBezTo>
                  <a:lnTo>
                    <a:pt x="36449" y="1949056"/>
                  </a:lnTo>
                  <a:cubicBezTo>
                    <a:pt x="16319" y="1949056"/>
                    <a:pt x="0" y="1932737"/>
                    <a:pt x="0" y="1912607"/>
                  </a:cubicBezTo>
                  <a:lnTo>
                    <a:pt x="0" y="36449"/>
                  </a:lnTo>
                  <a:cubicBezTo>
                    <a:pt x="0" y="16319"/>
                    <a:pt x="16319" y="0"/>
                    <a:pt x="3644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317;p33">
              <a:extLst>
                <a:ext uri="{FF2B5EF4-FFF2-40B4-BE49-F238E27FC236}">
                  <a16:creationId xmlns:a16="http://schemas.microsoft.com/office/drawing/2014/main" id="{2EB7B684-4A76-5C09-BD0E-3624B49A28B8}"/>
                </a:ext>
              </a:extLst>
            </p:cNvPr>
            <p:cNvSpPr txBox="1"/>
            <p:nvPr/>
          </p:nvSpPr>
          <p:spPr>
            <a:xfrm>
              <a:off x="0" y="-19050"/>
              <a:ext cx="1342589" cy="1968106"/>
            </a:xfrm>
            <a:prstGeom prst="rect">
              <a:avLst/>
            </a:prstGeom>
            <a:grpFill/>
            <a:ln>
              <a:noFill/>
            </a:ln>
          </p:spPr>
          <p:txBody>
            <a:bodyPr spcFirstLastPara="1" wrap="square" lIns="50800" tIns="50800" rIns="50800" bIns="50800" anchor="ctr" anchorCtr="0">
              <a:noAutofit/>
            </a:bodyPr>
            <a:lstStyle/>
            <a:p>
              <a:pPr marL="0" marR="0" lvl="0" indent="0" algn="ctr" rtl="0">
                <a:lnSpc>
                  <a:spcPct val="13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5" name="Google Shape;321;p33">
            <a:extLst>
              <a:ext uri="{FF2B5EF4-FFF2-40B4-BE49-F238E27FC236}">
                <a16:creationId xmlns:a16="http://schemas.microsoft.com/office/drawing/2014/main" id="{EEBD27D4-25A4-1F9D-DDA4-1FF7A41F596F}"/>
              </a:ext>
            </a:extLst>
          </p:cNvPr>
          <p:cNvGrpSpPr/>
          <p:nvPr/>
        </p:nvGrpSpPr>
        <p:grpSpPr>
          <a:xfrm>
            <a:off x="13193088" y="1329170"/>
            <a:ext cx="4368067" cy="719567"/>
            <a:chOff x="0" y="-19050"/>
            <a:chExt cx="1150437" cy="189516"/>
          </a:xfrm>
        </p:grpSpPr>
        <p:sp>
          <p:nvSpPr>
            <p:cNvPr id="6" name="Google Shape;322;p33">
              <a:extLst>
                <a:ext uri="{FF2B5EF4-FFF2-40B4-BE49-F238E27FC236}">
                  <a16:creationId xmlns:a16="http://schemas.microsoft.com/office/drawing/2014/main" id="{A2D6101F-3818-9680-12FC-BB1EED0A9A71}"/>
                </a:ext>
              </a:extLst>
            </p:cNvPr>
            <p:cNvSpPr/>
            <p:nvPr/>
          </p:nvSpPr>
          <p:spPr>
            <a:xfrm>
              <a:off x="0" y="0"/>
              <a:ext cx="1150437" cy="170466"/>
            </a:xfrm>
            <a:custGeom>
              <a:avLst/>
              <a:gdLst/>
              <a:ahLst/>
              <a:cxnLst/>
              <a:rect l="l" t="t" r="r" b="b"/>
              <a:pathLst>
                <a:path w="1150437" h="170466" extrusionOk="0">
                  <a:moveTo>
                    <a:pt x="31903" y="0"/>
                  </a:moveTo>
                  <a:lnTo>
                    <a:pt x="1118534" y="0"/>
                  </a:lnTo>
                  <a:cubicBezTo>
                    <a:pt x="1126995" y="0"/>
                    <a:pt x="1135110" y="3361"/>
                    <a:pt x="1141093" y="9344"/>
                  </a:cubicBezTo>
                  <a:cubicBezTo>
                    <a:pt x="1147076" y="15327"/>
                    <a:pt x="1150437" y="23442"/>
                    <a:pt x="1150437" y="31903"/>
                  </a:cubicBezTo>
                  <a:lnTo>
                    <a:pt x="1150437" y="138563"/>
                  </a:lnTo>
                  <a:cubicBezTo>
                    <a:pt x="1150437" y="147024"/>
                    <a:pt x="1147076" y="155139"/>
                    <a:pt x="1141093" y="161122"/>
                  </a:cubicBezTo>
                  <a:cubicBezTo>
                    <a:pt x="1135110" y="167104"/>
                    <a:pt x="1126995" y="170466"/>
                    <a:pt x="1118534" y="170466"/>
                  </a:cubicBezTo>
                  <a:lnTo>
                    <a:pt x="31903" y="170466"/>
                  </a:lnTo>
                  <a:cubicBezTo>
                    <a:pt x="23442" y="170466"/>
                    <a:pt x="15327" y="167104"/>
                    <a:pt x="9344" y="161122"/>
                  </a:cubicBezTo>
                  <a:cubicBezTo>
                    <a:pt x="3361" y="155139"/>
                    <a:pt x="0" y="147024"/>
                    <a:pt x="0" y="138563"/>
                  </a:cubicBezTo>
                  <a:lnTo>
                    <a:pt x="0" y="31903"/>
                  </a:lnTo>
                  <a:cubicBezTo>
                    <a:pt x="0" y="23442"/>
                    <a:pt x="3361" y="15327"/>
                    <a:pt x="9344" y="9344"/>
                  </a:cubicBezTo>
                  <a:cubicBezTo>
                    <a:pt x="15327" y="3361"/>
                    <a:pt x="23442" y="0"/>
                    <a:pt x="31903" y="0"/>
                  </a:cubicBezTo>
                  <a:close/>
                </a:path>
              </a:pathLst>
            </a:custGeom>
            <a:solidFill>
              <a:srgbClr val="000000">
                <a:alpha val="0"/>
              </a:srgbClr>
            </a:solidFill>
            <a:ln w="19050" cap="sq" cmpd="sng">
              <a:solidFill>
                <a:srgbClr val="0F1A38"/>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23;p33">
              <a:extLst>
                <a:ext uri="{FF2B5EF4-FFF2-40B4-BE49-F238E27FC236}">
                  <a16:creationId xmlns:a16="http://schemas.microsoft.com/office/drawing/2014/main" id="{7F2E4B6E-5C9E-7D77-D4FD-70D41D1E28D4}"/>
                </a:ext>
              </a:extLst>
            </p:cNvPr>
            <p:cNvSpPr txBox="1"/>
            <p:nvPr/>
          </p:nvSpPr>
          <p:spPr>
            <a:xfrm>
              <a:off x="0" y="-19050"/>
              <a:ext cx="1150437" cy="189516"/>
            </a:xfrm>
            <a:prstGeom prst="rect">
              <a:avLst/>
            </a:prstGeom>
            <a:noFill/>
            <a:ln>
              <a:noFill/>
            </a:ln>
          </p:spPr>
          <p:txBody>
            <a:bodyPr spcFirstLastPara="1" wrap="square" lIns="50800" tIns="50800" rIns="50800" bIns="50800" anchor="ctr" anchorCtr="0">
              <a:noAutofit/>
            </a:bodyPr>
            <a:lstStyle/>
            <a:p>
              <a:pPr marL="0" marR="0" lvl="0" indent="0" algn="ctr" rtl="0">
                <a:lnSpc>
                  <a:spcPct val="13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9" name="Google Shape;315;p33">
            <a:extLst>
              <a:ext uri="{FF2B5EF4-FFF2-40B4-BE49-F238E27FC236}">
                <a16:creationId xmlns:a16="http://schemas.microsoft.com/office/drawing/2014/main" id="{2ED05969-F3ED-E2B0-3BE8-2177D81C064B}"/>
              </a:ext>
            </a:extLst>
          </p:cNvPr>
          <p:cNvGrpSpPr/>
          <p:nvPr/>
        </p:nvGrpSpPr>
        <p:grpSpPr>
          <a:xfrm>
            <a:off x="6326371" y="1135475"/>
            <a:ext cx="5922026" cy="8940994"/>
            <a:chOff x="0" y="-19050"/>
            <a:chExt cx="1342589" cy="1968106"/>
          </a:xfrm>
        </p:grpSpPr>
        <p:sp>
          <p:nvSpPr>
            <p:cNvPr id="10" name="Google Shape;316;p33">
              <a:extLst>
                <a:ext uri="{FF2B5EF4-FFF2-40B4-BE49-F238E27FC236}">
                  <a16:creationId xmlns:a16="http://schemas.microsoft.com/office/drawing/2014/main" id="{40097D82-D224-6A3E-29A6-5E8E0885FC29}"/>
                </a:ext>
              </a:extLst>
            </p:cNvPr>
            <p:cNvSpPr/>
            <p:nvPr/>
          </p:nvSpPr>
          <p:spPr>
            <a:xfrm>
              <a:off x="0" y="0"/>
              <a:ext cx="1342589" cy="1949056"/>
            </a:xfrm>
            <a:custGeom>
              <a:avLst/>
              <a:gdLst/>
              <a:ahLst/>
              <a:cxnLst/>
              <a:rect l="l" t="t" r="r" b="b"/>
              <a:pathLst>
                <a:path w="1342589" h="1949056" extrusionOk="0">
                  <a:moveTo>
                    <a:pt x="36449" y="0"/>
                  </a:moveTo>
                  <a:lnTo>
                    <a:pt x="1306139" y="0"/>
                  </a:lnTo>
                  <a:cubicBezTo>
                    <a:pt x="1315806" y="0"/>
                    <a:pt x="1325077" y="3840"/>
                    <a:pt x="1331913" y="10676"/>
                  </a:cubicBezTo>
                  <a:cubicBezTo>
                    <a:pt x="1338748" y="17511"/>
                    <a:pt x="1342589" y="26782"/>
                    <a:pt x="1342589" y="36449"/>
                  </a:cubicBezTo>
                  <a:lnTo>
                    <a:pt x="1342589" y="1912607"/>
                  </a:lnTo>
                  <a:cubicBezTo>
                    <a:pt x="1342589" y="1932737"/>
                    <a:pt x="1326270" y="1949056"/>
                    <a:pt x="1306139" y="1949056"/>
                  </a:cubicBezTo>
                  <a:lnTo>
                    <a:pt x="36449" y="1949056"/>
                  </a:lnTo>
                  <a:cubicBezTo>
                    <a:pt x="16319" y="1949056"/>
                    <a:pt x="0" y="1932737"/>
                    <a:pt x="0" y="1912607"/>
                  </a:cubicBezTo>
                  <a:lnTo>
                    <a:pt x="0" y="36449"/>
                  </a:lnTo>
                  <a:cubicBezTo>
                    <a:pt x="0" y="16319"/>
                    <a:pt x="16319" y="0"/>
                    <a:pt x="36449" y="0"/>
                  </a:cubicBezTo>
                  <a:close/>
                </a:path>
              </a:pathLst>
            </a:custGeom>
            <a:solidFill>
              <a:srgbClr val="F0F0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17;p33">
              <a:extLst>
                <a:ext uri="{FF2B5EF4-FFF2-40B4-BE49-F238E27FC236}">
                  <a16:creationId xmlns:a16="http://schemas.microsoft.com/office/drawing/2014/main" id="{F71552A5-9285-ECD7-7764-07D72539E028}"/>
                </a:ext>
              </a:extLst>
            </p:cNvPr>
            <p:cNvSpPr txBox="1"/>
            <p:nvPr/>
          </p:nvSpPr>
          <p:spPr>
            <a:xfrm>
              <a:off x="0" y="-19050"/>
              <a:ext cx="1342589" cy="1968106"/>
            </a:xfrm>
            <a:prstGeom prst="rect">
              <a:avLst/>
            </a:prstGeom>
            <a:solidFill>
              <a:schemeClr val="tx2"/>
            </a:solidFill>
            <a:ln>
              <a:noFill/>
            </a:ln>
          </p:spPr>
          <p:txBody>
            <a:bodyPr spcFirstLastPara="1" wrap="square" lIns="50800" tIns="50800" rIns="50800" bIns="50800" anchor="ctr" anchorCtr="0">
              <a:noAutofit/>
            </a:bodyPr>
            <a:lstStyle/>
            <a:p>
              <a:pPr marL="0" marR="0" lvl="0" indent="0" algn="ctr" rtl="0">
                <a:lnSpc>
                  <a:spcPct val="13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 name="Google Shape;323;p33">
            <a:extLst>
              <a:ext uri="{FF2B5EF4-FFF2-40B4-BE49-F238E27FC236}">
                <a16:creationId xmlns:a16="http://schemas.microsoft.com/office/drawing/2014/main" id="{2E09E3EB-7D0E-7EEE-9C05-088F9896BD0D}"/>
              </a:ext>
            </a:extLst>
          </p:cNvPr>
          <p:cNvSpPr txBox="1"/>
          <p:nvPr/>
        </p:nvSpPr>
        <p:spPr>
          <a:xfrm>
            <a:off x="7938821" y="5799996"/>
            <a:ext cx="4368067" cy="719567"/>
          </a:xfrm>
          <a:prstGeom prst="rect">
            <a:avLst/>
          </a:prstGeom>
          <a:noFill/>
          <a:ln>
            <a:noFill/>
          </a:ln>
        </p:spPr>
        <p:txBody>
          <a:bodyPr spcFirstLastPara="1" wrap="square" lIns="50800" tIns="50800" rIns="50800" bIns="50800" anchor="ctr" anchorCtr="0">
            <a:noAutofit/>
          </a:bodyPr>
          <a:lstStyle/>
          <a:p>
            <a:pPr marL="0" marR="0" lvl="0" indent="0" algn="ctr" rtl="0">
              <a:lnSpc>
                <a:spcPct val="13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3" name="Google Shape;323;p33">
            <a:extLst>
              <a:ext uri="{FF2B5EF4-FFF2-40B4-BE49-F238E27FC236}">
                <a16:creationId xmlns:a16="http://schemas.microsoft.com/office/drawing/2014/main" id="{98E7E2DE-350F-F192-33E1-D9055397EE92}"/>
              </a:ext>
            </a:extLst>
          </p:cNvPr>
          <p:cNvSpPr txBox="1"/>
          <p:nvPr/>
        </p:nvSpPr>
        <p:spPr>
          <a:xfrm>
            <a:off x="7114436" y="6137125"/>
            <a:ext cx="4368067" cy="719567"/>
          </a:xfrm>
          <a:prstGeom prst="rect">
            <a:avLst/>
          </a:prstGeom>
          <a:noFill/>
          <a:ln>
            <a:noFill/>
          </a:ln>
        </p:spPr>
        <p:txBody>
          <a:bodyPr spcFirstLastPara="1" wrap="square" lIns="50800" tIns="50800" rIns="50800" bIns="50800" anchor="ctr" anchorCtr="0">
            <a:noAutofit/>
          </a:bodyPr>
          <a:lstStyle/>
          <a:p>
            <a:pPr marL="0" marR="0" lvl="0" indent="0" algn="ctr" rtl="0">
              <a:lnSpc>
                <a:spcPct val="136944"/>
              </a:lnSpc>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grpSp>
        <p:nvGrpSpPr>
          <p:cNvPr id="327" name="Google Shape;327;p33">
            <a:extLst>
              <a:ext uri="{FF2B5EF4-FFF2-40B4-BE49-F238E27FC236}">
                <a16:creationId xmlns:a16="http://schemas.microsoft.com/office/drawing/2014/main" id="{8A858993-B8C3-7223-26D9-3ECD03535B65}"/>
              </a:ext>
            </a:extLst>
          </p:cNvPr>
          <p:cNvGrpSpPr/>
          <p:nvPr/>
        </p:nvGrpSpPr>
        <p:grpSpPr>
          <a:xfrm>
            <a:off x="7014662" y="1323026"/>
            <a:ext cx="4368067" cy="719567"/>
            <a:chOff x="0" y="-19050"/>
            <a:chExt cx="1150437" cy="189516"/>
          </a:xfrm>
        </p:grpSpPr>
        <p:sp>
          <p:nvSpPr>
            <p:cNvPr id="328" name="Google Shape;328;p33">
              <a:extLst>
                <a:ext uri="{FF2B5EF4-FFF2-40B4-BE49-F238E27FC236}">
                  <a16:creationId xmlns:a16="http://schemas.microsoft.com/office/drawing/2014/main" id="{67E89432-D496-1D85-86F6-474719824664}"/>
                </a:ext>
              </a:extLst>
            </p:cNvPr>
            <p:cNvSpPr/>
            <p:nvPr/>
          </p:nvSpPr>
          <p:spPr>
            <a:xfrm>
              <a:off x="0" y="0"/>
              <a:ext cx="1150437" cy="170466"/>
            </a:xfrm>
            <a:custGeom>
              <a:avLst/>
              <a:gdLst/>
              <a:ahLst/>
              <a:cxnLst/>
              <a:rect l="l" t="t" r="r" b="b"/>
              <a:pathLst>
                <a:path w="1150437" h="170466" extrusionOk="0">
                  <a:moveTo>
                    <a:pt x="31903" y="0"/>
                  </a:moveTo>
                  <a:lnTo>
                    <a:pt x="1118534" y="0"/>
                  </a:lnTo>
                  <a:cubicBezTo>
                    <a:pt x="1126995" y="0"/>
                    <a:pt x="1135110" y="3361"/>
                    <a:pt x="1141093" y="9344"/>
                  </a:cubicBezTo>
                  <a:cubicBezTo>
                    <a:pt x="1147076" y="15327"/>
                    <a:pt x="1150437" y="23442"/>
                    <a:pt x="1150437" y="31903"/>
                  </a:cubicBezTo>
                  <a:lnTo>
                    <a:pt x="1150437" y="138563"/>
                  </a:lnTo>
                  <a:cubicBezTo>
                    <a:pt x="1150437" y="147024"/>
                    <a:pt x="1147076" y="155139"/>
                    <a:pt x="1141093" y="161122"/>
                  </a:cubicBezTo>
                  <a:cubicBezTo>
                    <a:pt x="1135110" y="167104"/>
                    <a:pt x="1126995" y="170466"/>
                    <a:pt x="1118534" y="170466"/>
                  </a:cubicBezTo>
                  <a:lnTo>
                    <a:pt x="31903" y="170466"/>
                  </a:lnTo>
                  <a:cubicBezTo>
                    <a:pt x="23442" y="170466"/>
                    <a:pt x="15327" y="167104"/>
                    <a:pt x="9344" y="161122"/>
                  </a:cubicBezTo>
                  <a:cubicBezTo>
                    <a:pt x="3361" y="155139"/>
                    <a:pt x="0" y="147024"/>
                    <a:pt x="0" y="138563"/>
                  </a:cubicBezTo>
                  <a:lnTo>
                    <a:pt x="0" y="31903"/>
                  </a:lnTo>
                  <a:cubicBezTo>
                    <a:pt x="0" y="23442"/>
                    <a:pt x="3361" y="15327"/>
                    <a:pt x="9344" y="9344"/>
                  </a:cubicBezTo>
                  <a:cubicBezTo>
                    <a:pt x="15327" y="3361"/>
                    <a:pt x="23442" y="0"/>
                    <a:pt x="31903" y="0"/>
                  </a:cubicBezTo>
                  <a:close/>
                </a:path>
              </a:pathLst>
            </a:custGeom>
            <a:solidFill>
              <a:srgbClr val="000000">
                <a:alpha val="0"/>
              </a:srgbClr>
            </a:solidFill>
            <a:ln w="19050" cap="sq" cmpd="sng">
              <a:solidFill>
                <a:srgbClr val="0F1A38"/>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3">
              <a:extLst>
                <a:ext uri="{FF2B5EF4-FFF2-40B4-BE49-F238E27FC236}">
                  <a16:creationId xmlns:a16="http://schemas.microsoft.com/office/drawing/2014/main" id="{3A5FA496-0296-F0DD-E284-64354FC22E00}"/>
                </a:ext>
              </a:extLst>
            </p:cNvPr>
            <p:cNvSpPr txBox="1"/>
            <p:nvPr/>
          </p:nvSpPr>
          <p:spPr>
            <a:xfrm>
              <a:off x="0" y="-19050"/>
              <a:ext cx="1150437" cy="189516"/>
            </a:xfrm>
            <a:prstGeom prst="rect">
              <a:avLst/>
            </a:prstGeom>
            <a:noFill/>
            <a:ln>
              <a:noFill/>
            </a:ln>
          </p:spPr>
          <p:txBody>
            <a:bodyPr spcFirstLastPara="1" wrap="square" lIns="50800" tIns="50800" rIns="50800" bIns="50800" anchor="ctr" anchorCtr="0">
              <a:noAutofit/>
            </a:bodyPr>
            <a:lstStyle/>
            <a:p>
              <a:pPr marL="0" marR="0" lvl="0" indent="0" algn="ctr" rtl="0">
                <a:lnSpc>
                  <a:spcPct val="13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5" name="Текстово поле 14">
            <a:extLst>
              <a:ext uri="{FF2B5EF4-FFF2-40B4-BE49-F238E27FC236}">
                <a16:creationId xmlns:a16="http://schemas.microsoft.com/office/drawing/2014/main" id="{2964BEFD-5F9C-B6C6-089F-83CA73A1BA7D}"/>
              </a:ext>
            </a:extLst>
          </p:cNvPr>
          <p:cNvSpPr txBox="1"/>
          <p:nvPr/>
        </p:nvSpPr>
        <p:spPr>
          <a:xfrm>
            <a:off x="1226121" y="1293826"/>
            <a:ext cx="3470095" cy="584775"/>
          </a:xfrm>
          <a:prstGeom prst="rect">
            <a:avLst/>
          </a:prstGeom>
          <a:noFill/>
        </p:spPr>
        <p:txBody>
          <a:bodyPr wrap="square">
            <a:spAutoFit/>
          </a:bodyPr>
          <a:lstStyle/>
          <a:p>
            <a:r>
              <a:rPr lang="bg-BG" sz="3200" b="1" kern="0" dirty="0">
                <a:solidFill>
                  <a:srgbClr val="107F07"/>
                </a:solidFill>
                <a:effectLst/>
                <a:latin typeface="Times New Roman" panose="02020603050405020304" pitchFamily="18" charset="0"/>
                <a:ea typeface="Times New Roman" panose="02020603050405020304" pitchFamily="18" charset="0"/>
              </a:rPr>
              <a:t>Образователни </a:t>
            </a:r>
            <a:endParaRPr lang="bg-BG" sz="3200" dirty="0">
              <a:solidFill>
                <a:srgbClr val="107F07"/>
              </a:solidFill>
            </a:endParaRPr>
          </a:p>
        </p:txBody>
      </p:sp>
      <p:sp>
        <p:nvSpPr>
          <p:cNvPr id="17" name="Текстово поле 16">
            <a:extLst>
              <a:ext uri="{FF2B5EF4-FFF2-40B4-BE49-F238E27FC236}">
                <a16:creationId xmlns:a16="http://schemas.microsoft.com/office/drawing/2014/main" id="{6EC9E0EE-5FD7-BC2D-1BB0-D3F82FC34102}"/>
              </a:ext>
            </a:extLst>
          </p:cNvPr>
          <p:cNvSpPr txBox="1"/>
          <p:nvPr/>
        </p:nvSpPr>
        <p:spPr>
          <a:xfrm>
            <a:off x="7407483" y="1401500"/>
            <a:ext cx="3582423" cy="560025"/>
          </a:xfrm>
          <a:prstGeom prst="rect">
            <a:avLst/>
          </a:prstGeom>
          <a:noFill/>
        </p:spPr>
        <p:txBody>
          <a:bodyPr wrap="square">
            <a:spAutoFit/>
          </a:bodyPr>
          <a:lstStyle/>
          <a:p>
            <a:pPr marL="457200">
              <a:lnSpc>
                <a:spcPct val="115000"/>
              </a:lnSpc>
              <a:spcAft>
                <a:spcPts val="800"/>
              </a:spcAft>
              <a:buNone/>
            </a:pPr>
            <a:r>
              <a:rPr lang="bg-BG" sz="2800" b="1"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Възпитателни </a:t>
            </a:r>
            <a:endParaRPr lang="bg-BG" sz="1800" kern="100" dirty="0">
              <a:solidFill>
                <a:srgbClr val="107F07"/>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9" name="Текстово поле 18">
            <a:extLst>
              <a:ext uri="{FF2B5EF4-FFF2-40B4-BE49-F238E27FC236}">
                <a16:creationId xmlns:a16="http://schemas.microsoft.com/office/drawing/2014/main" id="{C412AA8D-9644-BD31-5EFA-69965C85ECFA}"/>
              </a:ext>
            </a:extLst>
          </p:cNvPr>
          <p:cNvSpPr txBox="1"/>
          <p:nvPr/>
        </p:nvSpPr>
        <p:spPr>
          <a:xfrm>
            <a:off x="14105904" y="1427344"/>
            <a:ext cx="2542436" cy="523220"/>
          </a:xfrm>
          <a:prstGeom prst="rect">
            <a:avLst/>
          </a:prstGeom>
          <a:noFill/>
        </p:spPr>
        <p:txBody>
          <a:bodyPr wrap="square">
            <a:spAutoFit/>
          </a:bodyPr>
          <a:lstStyle/>
          <a:p>
            <a:r>
              <a:rPr lang="bg-BG" sz="2800" b="1" kern="0" dirty="0">
                <a:solidFill>
                  <a:srgbClr val="107F07"/>
                </a:solidFill>
                <a:effectLst/>
                <a:latin typeface="Times New Roman" panose="02020603050405020304" pitchFamily="18" charset="0"/>
                <a:ea typeface="Times New Roman" panose="02020603050405020304" pitchFamily="18" charset="0"/>
              </a:rPr>
              <a:t>Развиващи</a:t>
            </a:r>
            <a:endParaRPr lang="bg-BG" sz="2800" dirty="0">
              <a:solidFill>
                <a:srgbClr val="107F07"/>
              </a:solidFill>
            </a:endParaRPr>
          </a:p>
        </p:txBody>
      </p:sp>
      <p:sp>
        <p:nvSpPr>
          <p:cNvPr id="21" name="Текстово поле 20">
            <a:extLst>
              <a:ext uri="{FF2B5EF4-FFF2-40B4-BE49-F238E27FC236}">
                <a16:creationId xmlns:a16="http://schemas.microsoft.com/office/drawing/2014/main" id="{CC614780-1DF3-3BE8-7B18-387B9BD28B07}"/>
              </a:ext>
            </a:extLst>
          </p:cNvPr>
          <p:cNvSpPr txBox="1"/>
          <p:nvPr/>
        </p:nvSpPr>
        <p:spPr>
          <a:xfrm>
            <a:off x="219023" y="1897621"/>
            <a:ext cx="5754350" cy="8216416"/>
          </a:xfrm>
          <a:prstGeom prst="rect">
            <a:avLst/>
          </a:prstGeom>
          <a:noFill/>
        </p:spPr>
        <p:txBody>
          <a:bodyPr wrap="square">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усвоят знания за условията, необходими за растежа на растенията (светлина, вода, температура, почва).</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разберат какво представлява устойчивото отглеждане на растения.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разберат ролята на водата в жизнените процеси на растенията.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се запознаят с принципите на устойчивото земеделие и отглеждане в оранжерии.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разберат връзката между риби, бактерии, вода и растения в </a:t>
            </a:r>
            <a:r>
              <a:rPr lang="bg-BG" sz="2400" kern="0" dirty="0" err="1">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аквапонична</a:t>
            </a: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 система.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придобият базови знания за технологии, използвани в оранжерийното производство (напояване, контрол на температура и влажност).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23" name="Текстово поле 22">
            <a:extLst>
              <a:ext uri="{FF2B5EF4-FFF2-40B4-BE49-F238E27FC236}">
                <a16:creationId xmlns:a16="http://schemas.microsoft.com/office/drawing/2014/main" id="{0E88C0B9-0D46-626D-D92F-8D18029D0EB6}"/>
              </a:ext>
            </a:extLst>
          </p:cNvPr>
          <p:cNvSpPr txBox="1"/>
          <p:nvPr/>
        </p:nvSpPr>
        <p:spPr>
          <a:xfrm>
            <a:off x="6566656" y="2285896"/>
            <a:ext cx="4731657" cy="5462842"/>
          </a:xfrm>
          <a:prstGeom prst="rect">
            <a:avLst/>
          </a:prstGeom>
          <a:noFill/>
        </p:spPr>
        <p:txBody>
          <a:bodyPr wrap="square">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формират отговорно отношение към природата и ресурсите, особено към водата.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развият екологично съзнание и стремеж към устойчив начин на живот.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изградят навици за пестене на ресурси и грижа за растенията.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се възпитават в работа в екип и сътрудничество при изпълнение на задачи.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25" name="Текстово поле 24">
            <a:extLst>
              <a:ext uri="{FF2B5EF4-FFF2-40B4-BE49-F238E27FC236}">
                <a16:creationId xmlns:a16="http://schemas.microsoft.com/office/drawing/2014/main" id="{EF2C2326-D055-9B12-AF80-7AC833B11B93}"/>
              </a:ext>
            </a:extLst>
          </p:cNvPr>
          <p:cNvSpPr txBox="1"/>
          <p:nvPr/>
        </p:nvSpPr>
        <p:spPr>
          <a:xfrm>
            <a:off x="12854668" y="2171012"/>
            <a:ext cx="5167401" cy="5565434"/>
          </a:xfrm>
          <a:prstGeom prst="rect">
            <a:avLst/>
          </a:prstGeom>
          <a:noFill/>
        </p:spPr>
        <p:txBody>
          <a:bodyPr wrap="square">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развият умения за наблюдение, анализ и правене на изводи.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прилагат знанията си в практическа дейност.</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развият критично мислене при решаване на проблеми, свързани с устойчивото отглеждане.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подобрят комуникативните си умения чрез обсъждане и представяне на идеи. </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bg-BG" sz="2400"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Да стимулират креативността си при проектиране на решения.</a:t>
            </a:r>
            <a:endParaRPr lang="bg-BG" sz="24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26386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239"/>
        <p:cNvGrpSpPr/>
        <p:nvPr/>
      </p:nvGrpSpPr>
      <p:grpSpPr>
        <a:xfrm>
          <a:off x="0" y="0"/>
          <a:ext cx="0" cy="0"/>
          <a:chOff x="0" y="0"/>
          <a:chExt cx="0" cy="0"/>
        </a:xfrm>
      </p:grpSpPr>
      <p:pic>
        <p:nvPicPr>
          <p:cNvPr id="240" name="Google Shape;240;p26"/>
          <p:cNvPicPr preferRelativeResize="0"/>
          <p:nvPr/>
        </p:nvPicPr>
        <p:blipFill rotWithShape="1">
          <a:blip r:embed="rId3">
            <a:alphaModFix/>
          </a:blip>
          <a:srcRect l="3529" t="48132" r="12231"/>
          <a:stretch/>
        </p:blipFill>
        <p:spPr>
          <a:xfrm>
            <a:off x="0" y="0"/>
            <a:ext cx="18288000" cy="10287001"/>
          </a:xfrm>
          <a:prstGeom prst="rect">
            <a:avLst/>
          </a:prstGeom>
          <a:noFill/>
          <a:ln>
            <a:noFill/>
          </a:ln>
        </p:spPr>
      </p:pic>
      <p:sp>
        <p:nvSpPr>
          <p:cNvPr id="241" name="Google Shape;241;p26"/>
          <p:cNvSpPr/>
          <p:nvPr/>
        </p:nvSpPr>
        <p:spPr>
          <a:xfrm>
            <a:off x="2742662" y="70656"/>
            <a:ext cx="12570446" cy="10216344"/>
          </a:xfrm>
          <a:custGeom>
            <a:avLst/>
            <a:gdLst/>
            <a:ahLst/>
            <a:cxnLst/>
            <a:rect l="l" t="t" r="r" b="b"/>
            <a:pathLst>
              <a:path w="12570446" h="10216344" extrusionOk="0">
                <a:moveTo>
                  <a:pt x="0" y="0"/>
                </a:moveTo>
                <a:lnTo>
                  <a:pt x="12570446" y="0"/>
                </a:lnTo>
                <a:lnTo>
                  <a:pt x="12570446" y="10216344"/>
                </a:lnTo>
                <a:lnTo>
                  <a:pt x="0" y="10216344"/>
                </a:lnTo>
                <a:lnTo>
                  <a:pt x="0" y="0"/>
                </a:lnTo>
                <a:close/>
              </a:path>
            </a:pathLst>
          </a:custGeom>
          <a:blipFill rotWithShape="1">
            <a:blip r:embed="rId4">
              <a:alphaModFix/>
            </a:blip>
            <a:stretch>
              <a:fillRect/>
            </a:stretch>
          </a:blipFill>
          <a:ln>
            <a:noFill/>
          </a:ln>
        </p:spPr>
        <p:txBody>
          <a:bodyPr/>
          <a:lstStyle/>
          <a:p>
            <a:endParaRPr lang="bg-BG"/>
          </a:p>
        </p:txBody>
      </p:sp>
      <p:grpSp>
        <p:nvGrpSpPr>
          <p:cNvPr id="242" name="Google Shape;242;p26"/>
          <p:cNvGrpSpPr/>
          <p:nvPr/>
        </p:nvGrpSpPr>
        <p:grpSpPr>
          <a:xfrm>
            <a:off x="5235406" y="1465453"/>
            <a:ext cx="7817183" cy="2081921"/>
            <a:chOff x="0" y="-57150"/>
            <a:chExt cx="1352765" cy="360277"/>
          </a:xfrm>
        </p:grpSpPr>
        <p:sp>
          <p:nvSpPr>
            <p:cNvPr id="243" name="Google Shape;243;p26"/>
            <p:cNvSpPr/>
            <p:nvPr/>
          </p:nvSpPr>
          <p:spPr>
            <a:xfrm>
              <a:off x="0" y="0"/>
              <a:ext cx="1352765" cy="303127"/>
            </a:xfrm>
            <a:custGeom>
              <a:avLst/>
              <a:gdLst/>
              <a:ahLst/>
              <a:cxnLst/>
              <a:rect l="l" t="t" r="r" b="b"/>
              <a:pathLst>
                <a:path w="1352765" h="303127" extrusionOk="0">
                  <a:moveTo>
                    <a:pt x="1149565" y="0"/>
                  </a:moveTo>
                  <a:cubicBezTo>
                    <a:pt x="1261790" y="0"/>
                    <a:pt x="1352765" y="67857"/>
                    <a:pt x="1352765" y="151563"/>
                  </a:cubicBezTo>
                  <a:cubicBezTo>
                    <a:pt x="1352765" y="235270"/>
                    <a:pt x="1261790" y="303127"/>
                    <a:pt x="1149565" y="303127"/>
                  </a:cubicBezTo>
                  <a:lnTo>
                    <a:pt x="203200" y="303127"/>
                  </a:lnTo>
                  <a:cubicBezTo>
                    <a:pt x="90976" y="303127"/>
                    <a:pt x="0" y="235270"/>
                    <a:pt x="0" y="151563"/>
                  </a:cubicBezTo>
                  <a:cubicBezTo>
                    <a:pt x="0" y="67857"/>
                    <a:pt x="90976" y="0"/>
                    <a:pt x="203200" y="0"/>
                  </a:cubicBezTo>
                  <a:close/>
                </a:path>
              </a:pathLst>
            </a:custGeom>
            <a:solidFill>
              <a:srgbClr val="EBC4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6"/>
            <p:cNvSpPr txBox="1"/>
            <p:nvPr/>
          </p:nvSpPr>
          <p:spPr>
            <a:xfrm>
              <a:off x="0" y="-57150"/>
              <a:ext cx="1352765" cy="360277"/>
            </a:xfrm>
            <a:prstGeom prst="rect">
              <a:avLst/>
            </a:prstGeom>
            <a:noFill/>
            <a:ln>
              <a:noFill/>
            </a:ln>
          </p:spPr>
          <p:txBody>
            <a:bodyPr spcFirstLastPara="1" wrap="square" lIns="50800" tIns="50800" rIns="50800" bIns="50800" anchor="ctr" anchorCtr="0">
              <a:noAutofit/>
            </a:bodyPr>
            <a:lstStyle/>
            <a:p>
              <a:pPr marL="0" marR="0" lvl="0" indent="0" algn="ctr" rtl="0">
                <a:lnSpc>
                  <a:spcPct val="2021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45" name="Google Shape;245;p26"/>
          <p:cNvSpPr txBox="1"/>
          <p:nvPr/>
        </p:nvSpPr>
        <p:spPr>
          <a:xfrm>
            <a:off x="5522847" y="2405633"/>
            <a:ext cx="7242300" cy="531812"/>
          </a:xfrm>
          <a:prstGeom prst="rect">
            <a:avLst/>
          </a:prstGeom>
          <a:noFill/>
          <a:ln>
            <a:noFill/>
          </a:ln>
        </p:spPr>
        <p:txBody>
          <a:bodyPr spcFirstLastPara="1" wrap="square" lIns="0" tIns="0" rIns="0" bIns="0" anchor="t" anchorCtr="0">
            <a:spAutoFit/>
          </a:bodyPr>
          <a:lstStyle/>
          <a:p>
            <a:pPr lvl="0" algn="ctr">
              <a:lnSpc>
                <a:spcPct val="95999"/>
              </a:lnSpc>
            </a:pPr>
            <a:r>
              <a:rPr lang="bg-BG" sz="3600" b="1" dirty="0">
                <a:solidFill>
                  <a:srgbClr val="107F07"/>
                </a:solidFill>
                <a:latin typeface="Times New Roman" panose="02020603050405020304" pitchFamily="18" charset="0"/>
                <a:cs typeface="Times New Roman" panose="02020603050405020304" pitchFamily="18" charset="0"/>
              </a:rPr>
              <a:t>Очаквани резултати</a:t>
            </a:r>
            <a:endParaRPr sz="3600" dirty="0">
              <a:solidFill>
                <a:srgbClr val="107F07"/>
              </a:solidFill>
              <a:latin typeface="Times New Roman" panose="02020603050405020304" pitchFamily="18" charset="0"/>
              <a:cs typeface="Times New Roman" panose="02020603050405020304" pitchFamily="18" charset="0"/>
            </a:endParaRPr>
          </a:p>
        </p:txBody>
      </p:sp>
      <p:sp>
        <p:nvSpPr>
          <p:cNvPr id="2" name="Текстово поле 1">
            <a:extLst>
              <a:ext uri="{FF2B5EF4-FFF2-40B4-BE49-F238E27FC236}">
                <a16:creationId xmlns:a16="http://schemas.microsoft.com/office/drawing/2014/main" id="{D83703CC-6AB1-74AB-BCD0-3D23BAEC777B}"/>
              </a:ext>
            </a:extLst>
          </p:cNvPr>
          <p:cNvSpPr txBox="1"/>
          <p:nvPr/>
        </p:nvSpPr>
        <p:spPr>
          <a:xfrm>
            <a:off x="2974892" y="3877625"/>
            <a:ext cx="12018365" cy="5262979"/>
          </a:xfrm>
          <a:prstGeom prst="rect">
            <a:avLst/>
          </a:prstGeom>
          <a:noFill/>
        </p:spPr>
        <p:txBody>
          <a:bodyPr wrap="square" rtlCol="0">
            <a:spAutoFit/>
          </a:bodyPr>
          <a:lstStyle/>
          <a:p>
            <a:pPr marL="457200" lvl="0" indent="-457200">
              <a:buFont typeface="Wingdings" panose="05000000000000000000" pitchFamily="2" charset="2"/>
              <a:buChar char="ü"/>
            </a:pPr>
            <a:r>
              <a:rPr lang="bg-BG" sz="2800" dirty="0">
                <a:solidFill>
                  <a:srgbClr val="107F07"/>
                </a:solidFill>
                <a:latin typeface="Times New Roman" panose="02020603050405020304" pitchFamily="18" charset="0"/>
                <a:cs typeface="Times New Roman" panose="02020603050405020304" pitchFamily="18" charset="0"/>
              </a:rPr>
              <a:t>Да обясняват значението на водата за растенията и екосистемите. </a:t>
            </a:r>
          </a:p>
          <a:p>
            <a:pPr lvl="0"/>
            <a:endParaRPr lang="bg-BG" sz="2800" dirty="0">
              <a:solidFill>
                <a:srgbClr val="107F07"/>
              </a:solidFill>
              <a:latin typeface="Times New Roman" panose="02020603050405020304" pitchFamily="18" charset="0"/>
              <a:cs typeface="Times New Roman" panose="02020603050405020304" pitchFamily="18" charset="0"/>
            </a:endParaRPr>
          </a:p>
          <a:p>
            <a:pPr marL="457200" lvl="0" indent="-457200">
              <a:buFont typeface="Wingdings" panose="05000000000000000000" pitchFamily="2" charset="2"/>
              <a:buChar char="ü"/>
            </a:pPr>
            <a:r>
              <a:rPr lang="bg-BG" sz="2800" dirty="0">
                <a:solidFill>
                  <a:srgbClr val="107F07"/>
                </a:solidFill>
                <a:latin typeface="Times New Roman" panose="02020603050405020304" pitchFamily="18" charset="0"/>
                <a:cs typeface="Times New Roman" panose="02020603050405020304" pitchFamily="18" charset="0"/>
              </a:rPr>
              <a:t>Да посочват основни принципи на устойчивото отглеждане в оранжерия.</a:t>
            </a:r>
          </a:p>
          <a:p>
            <a:pPr lvl="0"/>
            <a:r>
              <a:rPr lang="bg-BG" sz="2800" dirty="0">
                <a:solidFill>
                  <a:srgbClr val="107F07"/>
                </a:solidFill>
                <a:latin typeface="Times New Roman" panose="02020603050405020304" pitchFamily="18" charset="0"/>
                <a:cs typeface="Times New Roman" panose="02020603050405020304" pitchFamily="18" charset="0"/>
              </a:rPr>
              <a:t> </a:t>
            </a:r>
          </a:p>
          <a:p>
            <a:pPr marL="457200" lvl="0" indent="-457200">
              <a:buFont typeface="Wingdings" panose="05000000000000000000" pitchFamily="2" charset="2"/>
              <a:buChar char="ü"/>
            </a:pPr>
            <a:r>
              <a:rPr lang="bg-BG" sz="2800" dirty="0">
                <a:solidFill>
                  <a:srgbClr val="107F07"/>
                </a:solidFill>
                <a:latin typeface="Times New Roman" panose="02020603050405020304" pitchFamily="18" charset="0"/>
                <a:cs typeface="Times New Roman" panose="02020603050405020304" pitchFamily="18" charset="0"/>
              </a:rPr>
              <a:t>Да разпознават връзките между растенията и околната среда. </a:t>
            </a:r>
          </a:p>
          <a:p>
            <a:pPr lvl="0"/>
            <a:endParaRPr lang="bg-BG" sz="2800" dirty="0">
              <a:solidFill>
                <a:srgbClr val="107F07"/>
              </a:solidFill>
              <a:latin typeface="Times New Roman" panose="02020603050405020304" pitchFamily="18" charset="0"/>
              <a:cs typeface="Times New Roman" panose="02020603050405020304" pitchFamily="18" charset="0"/>
            </a:endParaRPr>
          </a:p>
          <a:p>
            <a:pPr marL="457200" lvl="0" indent="-457200">
              <a:buFont typeface="Wingdings" panose="05000000000000000000" pitchFamily="2" charset="2"/>
              <a:buChar char="ü"/>
            </a:pPr>
            <a:r>
              <a:rPr lang="bg-BG" sz="2800" dirty="0">
                <a:solidFill>
                  <a:srgbClr val="107F07"/>
                </a:solidFill>
                <a:latin typeface="Times New Roman" panose="02020603050405020304" pitchFamily="18" charset="0"/>
                <a:cs typeface="Times New Roman" panose="02020603050405020304" pitchFamily="18" charset="0"/>
              </a:rPr>
              <a:t>Да предлагат идеи за ефективно използване на водата. </a:t>
            </a:r>
          </a:p>
          <a:p>
            <a:pPr lvl="0"/>
            <a:endParaRPr lang="bg-BG" sz="2800" dirty="0">
              <a:solidFill>
                <a:srgbClr val="107F07"/>
              </a:solidFill>
              <a:latin typeface="Times New Roman" panose="02020603050405020304" pitchFamily="18" charset="0"/>
              <a:cs typeface="Times New Roman" panose="02020603050405020304" pitchFamily="18" charset="0"/>
            </a:endParaRPr>
          </a:p>
          <a:p>
            <a:pPr marL="457200" lvl="0" indent="-457200">
              <a:buFont typeface="Wingdings" panose="05000000000000000000" pitchFamily="2" charset="2"/>
              <a:buChar char="ü"/>
            </a:pPr>
            <a:r>
              <a:rPr lang="bg-BG" sz="2800" dirty="0">
                <a:solidFill>
                  <a:srgbClr val="107F07"/>
                </a:solidFill>
                <a:latin typeface="Times New Roman" panose="02020603050405020304" pitchFamily="18" charset="0"/>
                <a:cs typeface="Times New Roman" panose="02020603050405020304" pitchFamily="18" charset="0"/>
              </a:rPr>
              <a:t>Да участват в изработване или обсъждане на модел/план за устойчива оранжерия. </a:t>
            </a:r>
          </a:p>
          <a:p>
            <a:pPr lvl="0"/>
            <a:endParaRPr lang="bg-BG" sz="2800" dirty="0">
              <a:solidFill>
                <a:srgbClr val="107F07"/>
              </a:solidFill>
              <a:latin typeface="Times New Roman" panose="02020603050405020304" pitchFamily="18" charset="0"/>
              <a:cs typeface="Times New Roman" panose="02020603050405020304" pitchFamily="18" charset="0"/>
            </a:endParaRPr>
          </a:p>
          <a:p>
            <a:pPr marL="457200" lvl="0" indent="-457200">
              <a:buFont typeface="Wingdings" panose="05000000000000000000" pitchFamily="2" charset="2"/>
              <a:buChar char="ü"/>
            </a:pPr>
            <a:r>
              <a:rPr lang="bg-BG" sz="2800" dirty="0">
                <a:solidFill>
                  <a:srgbClr val="107F07"/>
                </a:solidFill>
                <a:latin typeface="Times New Roman" panose="02020603050405020304" pitchFamily="18" charset="0"/>
                <a:cs typeface="Times New Roman" panose="02020603050405020304" pitchFamily="18" charset="0"/>
              </a:rPr>
              <a:t>Да работят в екип и да представят резултатите от своята работа.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171"/>
        <p:cNvGrpSpPr/>
        <p:nvPr/>
      </p:nvGrpSpPr>
      <p:grpSpPr>
        <a:xfrm>
          <a:off x="0" y="0"/>
          <a:ext cx="0" cy="0"/>
          <a:chOff x="0" y="0"/>
          <a:chExt cx="0" cy="0"/>
        </a:xfrm>
      </p:grpSpPr>
      <p:sp>
        <p:nvSpPr>
          <p:cNvPr id="2" name="Правоъгълник: със заоблени ъгли 1">
            <a:extLst>
              <a:ext uri="{FF2B5EF4-FFF2-40B4-BE49-F238E27FC236}">
                <a16:creationId xmlns:a16="http://schemas.microsoft.com/office/drawing/2014/main" id="{48B2F297-5452-BF68-D3D7-BC7C5F299A16}"/>
              </a:ext>
            </a:extLst>
          </p:cNvPr>
          <p:cNvSpPr/>
          <p:nvPr/>
        </p:nvSpPr>
        <p:spPr>
          <a:xfrm>
            <a:off x="975081" y="864974"/>
            <a:ext cx="16337838" cy="8353168"/>
          </a:xfrm>
          <a:prstGeom prst="roundRect">
            <a:avLst/>
          </a:prstGeom>
          <a:solidFill>
            <a:schemeClr val="tx2"/>
          </a:solidFill>
          <a:ln>
            <a:solidFill>
              <a:srgbClr val="107F07"/>
            </a:solidFill>
          </a:ln>
        </p:spPr>
        <p:style>
          <a:lnRef idx="2">
            <a:schemeClr val="accent6"/>
          </a:lnRef>
          <a:fillRef idx="1">
            <a:schemeClr val="lt1"/>
          </a:fillRef>
          <a:effectRef idx="0">
            <a:schemeClr val="accent6"/>
          </a:effectRef>
          <a:fontRef idx="minor">
            <a:schemeClr val="dk1"/>
          </a:fontRef>
        </p:style>
        <p:txBody>
          <a:bodyPr rtlCol="0" anchor="ctr"/>
          <a:lstStyle/>
          <a:p>
            <a:r>
              <a:rPr lang="bg-BG" sz="3600" b="1" dirty="0">
                <a:solidFill>
                  <a:srgbClr val="107F07"/>
                </a:solidFill>
                <a:latin typeface="Times New Roman" panose="02020603050405020304" pitchFamily="18" charset="0"/>
                <a:cs typeface="Times New Roman" panose="02020603050405020304" pitchFamily="18" charset="0"/>
              </a:rPr>
              <a:t>Понятия: </a:t>
            </a:r>
            <a:r>
              <a:rPr lang="bg-BG" sz="3600" dirty="0">
                <a:solidFill>
                  <a:srgbClr val="107F07"/>
                </a:solidFill>
                <a:latin typeface="Times New Roman" panose="02020603050405020304" pitchFamily="18" charset="0"/>
                <a:cs typeface="Times New Roman" panose="02020603050405020304" pitchFamily="18" charset="0"/>
              </a:rPr>
              <a:t>оранжерия, екосистема, вода, риби, бактерии, кръговрат</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Нови понятия:</a:t>
            </a:r>
            <a:r>
              <a:rPr lang="bg-BG" sz="3600" dirty="0">
                <a:solidFill>
                  <a:srgbClr val="107F07"/>
                </a:solidFill>
                <a:latin typeface="Times New Roman" panose="02020603050405020304" pitchFamily="18" charset="0"/>
                <a:cs typeface="Times New Roman" panose="02020603050405020304" pitchFamily="18" charset="0"/>
              </a:rPr>
              <a:t> устойчиво земеделие, </a:t>
            </a:r>
            <a:r>
              <a:rPr lang="bg-BG" sz="3600" dirty="0" err="1">
                <a:solidFill>
                  <a:srgbClr val="107F07"/>
                </a:solidFill>
                <a:latin typeface="Times New Roman" panose="02020603050405020304" pitchFamily="18" charset="0"/>
                <a:cs typeface="Times New Roman" panose="02020603050405020304" pitchFamily="18" charset="0"/>
              </a:rPr>
              <a:t>аквапоника</a:t>
            </a:r>
            <a:r>
              <a:rPr lang="bg-BG" sz="3600" dirty="0">
                <a:solidFill>
                  <a:srgbClr val="107F07"/>
                </a:solidFill>
                <a:latin typeface="Times New Roman" panose="02020603050405020304" pitchFamily="18" charset="0"/>
                <a:cs typeface="Times New Roman" panose="02020603050405020304" pitchFamily="18" charset="0"/>
              </a:rPr>
              <a:t>, амоняк, азот</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Междупредметни връзки: </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Човекът и природата: </a:t>
            </a:r>
            <a:r>
              <a:rPr lang="bg-BG" sz="3600" dirty="0">
                <a:solidFill>
                  <a:srgbClr val="107F07"/>
                </a:solidFill>
                <a:latin typeface="Times New Roman" panose="02020603050405020304" pitchFamily="18" charset="0"/>
                <a:cs typeface="Times New Roman" panose="02020603050405020304" pitchFamily="18" charset="0"/>
              </a:rPr>
              <a:t>използва знания за живите организми- растения и животни, прилага знанията си за водата, хранителните вещества, връзката между организмите и опазване на природата.</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Технологии и предприемачество:</a:t>
            </a:r>
            <a:r>
              <a:rPr lang="bg-BG" sz="3600" dirty="0">
                <a:solidFill>
                  <a:srgbClr val="107F07"/>
                </a:solidFill>
                <a:latin typeface="Times New Roman" panose="02020603050405020304" pitchFamily="18" charset="0"/>
                <a:cs typeface="Times New Roman" panose="02020603050405020304" pitchFamily="18" charset="0"/>
              </a:rPr>
              <a:t> използва базисни </a:t>
            </a:r>
            <a:r>
              <a:rPr lang="bg-BG" sz="3600" dirty="0" err="1">
                <a:solidFill>
                  <a:srgbClr val="107F07"/>
                </a:solidFill>
                <a:latin typeface="Times New Roman" panose="02020603050405020304" pitchFamily="18" charset="0"/>
                <a:cs typeface="Times New Roman" panose="02020603050405020304" pitchFamily="18" charset="0"/>
              </a:rPr>
              <a:t>знаниия</a:t>
            </a:r>
            <a:r>
              <a:rPr lang="bg-BG" sz="3600" dirty="0">
                <a:solidFill>
                  <a:srgbClr val="107F07"/>
                </a:solidFill>
                <a:latin typeface="Times New Roman" panose="02020603050405020304" pitchFamily="18" charset="0"/>
                <a:cs typeface="Times New Roman" panose="02020603050405020304" pitchFamily="18" charset="0"/>
              </a:rPr>
              <a:t> за технологии за отглеждане на растения в оранжерийни условия, пестенето на ресурси, предприемаческо мислене, икономично използване на вода и торове.</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95"/>
        <p:cNvGrpSpPr/>
        <p:nvPr/>
      </p:nvGrpSpPr>
      <p:grpSpPr>
        <a:xfrm>
          <a:off x="0" y="0"/>
          <a:ext cx="0" cy="0"/>
          <a:chOff x="0" y="0"/>
          <a:chExt cx="0" cy="0"/>
        </a:xfrm>
      </p:grpSpPr>
      <p:sp>
        <p:nvSpPr>
          <p:cNvPr id="205" name="Google Shape;205;p24"/>
          <p:cNvSpPr txBox="1"/>
          <p:nvPr/>
        </p:nvSpPr>
        <p:spPr>
          <a:xfrm>
            <a:off x="319313" y="285730"/>
            <a:ext cx="8583300" cy="615553"/>
          </a:xfrm>
          <a:prstGeom prst="rect">
            <a:avLst/>
          </a:prstGeom>
          <a:noFill/>
          <a:ln>
            <a:noFill/>
          </a:ln>
        </p:spPr>
        <p:txBody>
          <a:bodyPr spcFirstLastPara="1" wrap="square" lIns="0" tIns="0" rIns="0" bIns="0" anchor="t" anchorCtr="0">
            <a:spAutoFit/>
          </a:bodyPr>
          <a:lstStyle/>
          <a:p>
            <a:r>
              <a:rPr lang="bg-BG" sz="4000" b="1" dirty="0">
                <a:solidFill>
                  <a:srgbClr val="FFCCFF"/>
                </a:solidFill>
              </a:rPr>
              <a:t>Методическа система на урока:</a:t>
            </a:r>
            <a:endParaRPr lang="bg-BG" sz="4000" dirty="0">
              <a:solidFill>
                <a:srgbClr val="FFCCFF"/>
              </a:solidFill>
            </a:endParaRPr>
          </a:p>
        </p:txBody>
      </p:sp>
      <p:sp>
        <p:nvSpPr>
          <p:cNvPr id="2" name="Блоксхема: алтернативен процес 1">
            <a:extLst>
              <a:ext uri="{FF2B5EF4-FFF2-40B4-BE49-F238E27FC236}">
                <a16:creationId xmlns:a16="http://schemas.microsoft.com/office/drawing/2014/main" id="{632C2BAE-D708-11CF-28DF-57495611D040}"/>
              </a:ext>
            </a:extLst>
          </p:cNvPr>
          <p:cNvSpPr/>
          <p:nvPr/>
        </p:nvSpPr>
        <p:spPr>
          <a:xfrm>
            <a:off x="319313" y="1384300"/>
            <a:ext cx="7707086" cy="4382398"/>
          </a:xfrm>
          <a:prstGeom prst="flowChartAlternateProcess">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3" name="Текстово поле 2">
            <a:extLst>
              <a:ext uri="{FF2B5EF4-FFF2-40B4-BE49-F238E27FC236}">
                <a16:creationId xmlns:a16="http://schemas.microsoft.com/office/drawing/2014/main" id="{979060A3-A01F-F2ED-B5DD-8D1C33191A91}"/>
              </a:ext>
            </a:extLst>
          </p:cNvPr>
          <p:cNvSpPr txBox="1"/>
          <p:nvPr/>
        </p:nvSpPr>
        <p:spPr>
          <a:xfrm>
            <a:off x="841828" y="1541557"/>
            <a:ext cx="7184571" cy="4001095"/>
          </a:xfrm>
          <a:prstGeom prst="rect">
            <a:avLst/>
          </a:prstGeom>
          <a:noFill/>
        </p:spPr>
        <p:txBody>
          <a:bodyPr wrap="square" rtlCol="0">
            <a:spAutoFit/>
          </a:bodyPr>
          <a:lstStyle/>
          <a:p>
            <a:r>
              <a:rPr lang="bg-BG" sz="2400" b="1" dirty="0">
                <a:solidFill>
                  <a:srgbClr val="107F07"/>
                </a:solidFill>
                <a:latin typeface="Times New Roman" panose="02020603050405020304" pitchFamily="18" charset="0"/>
                <a:cs typeface="Times New Roman" panose="02020603050405020304" pitchFamily="18" charset="0"/>
              </a:rPr>
              <a:t>Подходи:</a:t>
            </a:r>
          </a:p>
          <a:p>
            <a:endParaRPr lang="bg-BG" sz="2400" dirty="0">
              <a:solidFill>
                <a:srgbClr val="107F07"/>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bg-BG" sz="2400" b="1" dirty="0">
                <a:solidFill>
                  <a:srgbClr val="107F07"/>
                </a:solidFill>
                <a:latin typeface="Times New Roman" panose="02020603050405020304" pitchFamily="18" charset="0"/>
                <a:cs typeface="Times New Roman" panose="02020603050405020304" pitchFamily="18" charset="0"/>
              </a:rPr>
              <a:t>Обяснителен подход</a:t>
            </a:r>
            <a:endParaRPr lang="bg-BG" sz="2400" dirty="0">
              <a:solidFill>
                <a:srgbClr val="107F07"/>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bg-BG" sz="2400" dirty="0">
                <a:solidFill>
                  <a:srgbClr val="107F07"/>
                </a:solidFill>
                <a:latin typeface="Times New Roman" panose="02020603050405020304" pitchFamily="18" charset="0"/>
                <a:cs typeface="Times New Roman" panose="02020603050405020304" pitchFamily="18" charset="0"/>
              </a:rPr>
              <a:t>Обяснително - илюстративен </a:t>
            </a:r>
          </a:p>
          <a:p>
            <a:pPr marL="342900" indent="-342900">
              <a:buFont typeface="Wingdings" panose="05000000000000000000" pitchFamily="2" charset="2"/>
              <a:buChar char="§"/>
            </a:pPr>
            <a:r>
              <a:rPr lang="bg-BG" sz="2400" b="1" dirty="0">
                <a:solidFill>
                  <a:srgbClr val="107F07"/>
                </a:solidFill>
                <a:latin typeface="Times New Roman" panose="02020603050405020304" pitchFamily="18" charset="0"/>
                <a:cs typeface="Times New Roman" panose="02020603050405020304" pitchFamily="18" charset="0"/>
              </a:rPr>
              <a:t>Експериментален подход</a:t>
            </a:r>
            <a:endParaRPr lang="bg-BG" sz="2400" dirty="0">
              <a:solidFill>
                <a:srgbClr val="107F07"/>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bg-BG" sz="2400" b="1" dirty="0">
                <a:solidFill>
                  <a:srgbClr val="107F07"/>
                </a:solidFill>
                <a:latin typeface="Times New Roman" panose="02020603050405020304" pitchFamily="18" charset="0"/>
                <a:cs typeface="Times New Roman" panose="02020603050405020304" pitchFamily="18" charset="0"/>
              </a:rPr>
              <a:t>Дейностен / Практически подход</a:t>
            </a:r>
            <a:endParaRPr lang="bg-BG" sz="2400" dirty="0">
              <a:solidFill>
                <a:srgbClr val="107F07"/>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
            </a:pPr>
            <a:r>
              <a:rPr lang="bg-BG" sz="2400" dirty="0">
                <a:solidFill>
                  <a:srgbClr val="107F07"/>
                </a:solidFill>
                <a:latin typeface="Times New Roman" panose="02020603050405020304" pitchFamily="18" charset="0"/>
                <a:cs typeface="Times New Roman" panose="02020603050405020304" pitchFamily="18" charset="0"/>
              </a:rPr>
              <a:t>Комбиниран подход</a:t>
            </a:r>
          </a:p>
          <a:p>
            <a:endParaRPr lang="bg-BG" sz="2400" dirty="0">
              <a:solidFill>
                <a:srgbClr val="107F07"/>
              </a:solidFill>
              <a:latin typeface="Times New Roman" panose="02020603050405020304" pitchFamily="18" charset="0"/>
              <a:cs typeface="Times New Roman" panose="02020603050405020304" pitchFamily="18" charset="0"/>
            </a:endParaRPr>
          </a:p>
          <a:p>
            <a:r>
              <a:rPr lang="bg-BG" sz="2400" b="1" dirty="0">
                <a:solidFill>
                  <a:srgbClr val="107F07"/>
                </a:solidFill>
                <a:latin typeface="Times New Roman" panose="02020603050405020304" pitchFamily="18" charset="0"/>
                <a:cs typeface="Times New Roman" panose="02020603050405020304" pitchFamily="18" charset="0"/>
              </a:rPr>
              <a:t>Задаване на практическа задача в часа и контрол върху нейното изпълнение</a:t>
            </a:r>
            <a:endParaRPr lang="bg-BG" sz="2400" dirty="0">
              <a:solidFill>
                <a:srgbClr val="107F07"/>
              </a:solidFill>
              <a:latin typeface="Times New Roman" panose="02020603050405020304" pitchFamily="18" charset="0"/>
              <a:cs typeface="Times New Roman" panose="02020603050405020304" pitchFamily="18" charset="0"/>
            </a:endParaRPr>
          </a:p>
          <a:p>
            <a:r>
              <a:rPr lang="bg-BG" b="1" dirty="0"/>
              <a:t> </a:t>
            </a:r>
            <a:endParaRPr lang="bg-BG" dirty="0"/>
          </a:p>
        </p:txBody>
      </p:sp>
      <p:sp>
        <p:nvSpPr>
          <p:cNvPr id="4" name="Блоксхема: закъснение 3">
            <a:extLst>
              <a:ext uri="{FF2B5EF4-FFF2-40B4-BE49-F238E27FC236}">
                <a16:creationId xmlns:a16="http://schemas.microsoft.com/office/drawing/2014/main" id="{2A289EA8-3660-8B0D-27D4-40ED7BC4793F}"/>
              </a:ext>
            </a:extLst>
          </p:cNvPr>
          <p:cNvSpPr/>
          <p:nvPr/>
        </p:nvSpPr>
        <p:spPr>
          <a:xfrm>
            <a:off x="8902613" y="1944221"/>
            <a:ext cx="9245600" cy="4382398"/>
          </a:xfrm>
          <a:prstGeom prst="flowChartDelay">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dirty="0"/>
          </a:p>
        </p:txBody>
      </p:sp>
      <p:sp>
        <p:nvSpPr>
          <p:cNvPr id="5" name="Текстово поле 4">
            <a:extLst>
              <a:ext uri="{FF2B5EF4-FFF2-40B4-BE49-F238E27FC236}">
                <a16:creationId xmlns:a16="http://schemas.microsoft.com/office/drawing/2014/main" id="{B3B37A04-C904-7E18-2699-4308B885A595}"/>
              </a:ext>
            </a:extLst>
          </p:cNvPr>
          <p:cNvSpPr txBox="1"/>
          <p:nvPr/>
        </p:nvSpPr>
        <p:spPr>
          <a:xfrm>
            <a:off x="9376229" y="2427260"/>
            <a:ext cx="7866743" cy="3416320"/>
          </a:xfrm>
          <a:prstGeom prst="rect">
            <a:avLst/>
          </a:prstGeom>
          <a:noFill/>
        </p:spPr>
        <p:txBody>
          <a:bodyPr wrap="square" rtlCol="0">
            <a:spAutoFit/>
          </a:bodyPr>
          <a:lstStyle/>
          <a:p>
            <a:r>
              <a:rPr lang="bg-BG" sz="2400" b="1" dirty="0">
                <a:solidFill>
                  <a:srgbClr val="107F07"/>
                </a:solidFill>
                <a:latin typeface="Times New Roman" panose="02020603050405020304" pitchFamily="18" charset="0"/>
                <a:cs typeface="Times New Roman" panose="02020603050405020304" pitchFamily="18" charset="0"/>
              </a:rPr>
              <a:t>Методи:</a:t>
            </a:r>
          </a:p>
          <a:p>
            <a:endParaRPr lang="bg-BG" sz="2400" dirty="0">
              <a:solidFill>
                <a:srgbClr val="107F07"/>
              </a:solidFill>
              <a:latin typeface="Times New Roman" panose="02020603050405020304" pitchFamily="18" charset="0"/>
              <a:cs typeface="Times New Roman" panose="02020603050405020304" pitchFamily="18" charset="0"/>
            </a:endParaRPr>
          </a:p>
          <a:p>
            <a:r>
              <a:rPr lang="bg-BG" sz="2400" b="1" dirty="0">
                <a:solidFill>
                  <a:srgbClr val="107F07"/>
                </a:solidFill>
                <a:latin typeface="Times New Roman" panose="02020603050405020304" pitchFamily="18" charset="0"/>
                <a:cs typeface="Times New Roman" panose="02020603050405020304" pitchFamily="18" charset="0"/>
              </a:rPr>
              <a:t>Класически: </a:t>
            </a:r>
            <a:r>
              <a:rPr lang="bg-BG" sz="2400" dirty="0">
                <a:solidFill>
                  <a:srgbClr val="107F07"/>
                </a:solidFill>
                <a:latin typeface="Times New Roman" panose="02020603050405020304" pitchFamily="18" charset="0"/>
                <a:cs typeface="Times New Roman" panose="02020603050405020304" pitchFamily="18" charset="0"/>
              </a:rPr>
              <a:t>разказ, беседа, самостоятелна работа, дискусия, демонстрация на различни обекти.</a:t>
            </a:r>
          </a:p>
          <a:p>
            <a:r>
              <a:rPr lang="bg-BG" sz="2400" b="1" dirty="0">
                <a:solidFill>
                  <a:srgbClr val="107F07"/>
                </a:solidFill>
                <a:latin typeface="Times New Roman" panose="02020603050405020304" pitchFamily="18" charset="0"/>
                <a:cs typeface="Times New Roman" panose="02020603050405020304" pitchFamily="18" charset="0"/>
              </a:rPr>
              <a:t>Съвременни логически:</a:t>
            </a:r>
            <a:r>
              <a:rPr lang="bg-BG" sz="2400" dirty="0">
                <a:solidFill>
                  <a:srgbClr val="107F07"/>
                </a:solidFill>
                <a:latin typeface="Times New Roman" panose="02020603050405020304" pitchFamily="18" charset="0"/>
                <a:cs typeface="Times New Roman" panose="02020603050405020304" pitchFamily="18" charset="0"/>
              </a:rPr>
              <a:t> мозъчна атака, дискусия, ролеви игри, казуси, проекти, проблемни ситуации, работни групи и др.</a:t>
            </a:r>
          </a:p>
          <a:p>
            <a:r>
              <a:rPr lang="bg-BG" sz="2400" b="1" dirty="0">
                <a:solidFill>
                  <a:srgbClr val="107F07"/>
                </a:solidFill>
                <a:latin typeface="Times New Roman" panose="02020603050405020304" pitchFamily="18" charset="0"/>
                <a:cs typeface="Times New Roman" panose="02020603050405020304" pitchFamily="18" charset="0"/>
              </a:rPr>
              <a:t>Съвременни електронни: </a:t>
            </a:r>
            <a:r>
              <a:rPr lang="bg-BG" sz="2400" dirty="0">
                <a:solidFill>
                  <a:srgbClr val="107F07"/>
                </a:solidFill>
                <a:latin typeface="Times New Roman" panose="02020603050405020304" pitchFamily="18" charset="0"/>
                <a:cs typeface="Times New Roman" panose="02020603050405020304" pitchFamily="18" charset="0"/>
              </a:rPr>
              <a:t>използване на облачно базиран софтуер</a:t>
            </a:r>
          </a:p>
        </p:txBody>
      </p:sp>
      <p:sp>
        <p:nvSpPr>
          <p:cNvPr id="6" name="Блоксхема: знак за край 5">
            <a:extLst>
              <a:ext uri="{FF2B5EF4-FFF2-40B4-BE49-F238E27FC236}">
                <a16:creationId xmlns:a16="http://schemas.microsoft.com/office/drawing/2014/main" id="{24FF3736-9DB5-5A10-4F47-4CC62F244A45}"/>
              </a:ext>
            </a:extLst>
          </p:cNvPr>
          <p:cNvSpPr/>
          <p:nvPr/>
        </p:nvSpPr>
        <p:spPr>
          <a:xfrm>
            <a:off x="1480457" y="6659116"/>
            <a:ext cx="8389257" cy="3244494"/>
          </a:xfrm>
          <a:prstGeom prst="flowChartTerminator">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7" name="Текстово поле 6">
            <a:extLst>
              <a:ext uri="{FF2B5EF4-FFF2-40B4-BE49-F238E27FC236}">
                <a16:creationId xmlns:a16="http://schemas.microsoft.com/office/drawing/2014/main" id="{79350D81-1EB5-731D-4689-11E16C7B383A}"/>
              </a:ext>
            </a:extLst>
          </p:cNvPr>
          <p:cNvSpPr txBox="1"/>
          <p:nvPr/>
        </p:nvSpPr>
        <p:spPr>
          <a:xfrm>
            <a:off x="2002971" y="7324111"/>
            <a:ext cx="7866743" cy="2308324"/>
          </a:xfrm>
          <a:prstGeom prst="rect">
            <a:avLst/>
          </a:prstGeom>
          <a:noFill/>
        </p:spPr>
        <p:txBody>
          <a:bodyPr wrap="square" rtlCol="0">
            <a:spAutoFit/>
          </a:bodyPr>
          <a:lstStyle/>
          <a:p>
            <a:r>
              <a:rPr lang="bg-BG" sz="2400" b="1" dirty="0">
                <a:solidFill>
                  <a:srgbClr val="107F07"/>
                </a:solidFill>
                <a:latin typeface="Times New Roman" panose="02020603050405020304" pitchFamily="18" charset="0"/>
                <a:cs typeface="Times New Roman" panose="02020603050405020304" pitchFamily="18" charset="0"/>
              </a:rPr>
              <a:t>Прийоми /похвати/: </a:t>
            </a:r>
            <a:r>
              <a:rPr lang="bg-BG" sz="2400" dirty="0">
                <a:solidFill>
                  <a:srgbClr val="107F07"/>
                </a:solidFill>
                <a:latin typeface="Times New Roman" panose="02020603050405020304" pitchFamily="18" charset="0"/>
                <a:cs typeface="Times New Roman" panose="02020603050405020304" pitchFamily="18" charset="0"/>
              </a:rPr>
              <a:t>диалог, наблюдение, демонстрация, практическо упражнение</a:t>
            </a:r>
          </a:p>
          <a:p>
            <a:endParaRPr lang="bg-BG" sz="2400" dirty="0">
              <a:solidFill>
                <a:srgbClr val="107F07"/>
              </a:solidFill>
              <a:latin typeface="Times New Roman" panose="02020603050405020304" pitchFamily="18" charset="0"/>
              <a:cs typeface="Times New Roman" panose="02020603050405020304" pitchFamily="18" charset="0"/>
            </a:endParaRPr>
          </a:p>
          <a:p>
            <a:r>
              <a:rPr lang="bg-BG" sz="2400" b="1" dirty="0">
                <a:solidFill>
                  <a:srgbClr val="107F07"/>
                </a:solidFill>
                <a:latin typeface="Times New Roman" panose="02020603050405020304" pitchFamily="18" charset="0"/>
                <a:cs typeface="Times New Roman" panose="02020603050405020304" pitchFamily="18" charset="0"/>
              </a:rPr>
              <a:t>Средства за обучение:</a:t>
            </a:r>
            <a:r>
              <a:rPr lang="bg-BG" sz="2400" dirty="0">
                <a:solidFill>
                  <a:srgbClr val="107F07"/>
                </a:solidFill>
                <a:latin typeface="Times New Roman" panose="02020603050405020304" pitchFamily="18" charset="0"/>
                <a:cs typeface="Times New Roman" panose="02020603050405020304" pitchFamily="18" charset="0"/>
              </a:rPr>
              <a:t> нагледни, практически, електронни пособия</a:t>
            </a:r>
          </a:p>
          <a:p>
            <a:endParaRPr lang="bg-BG" sz="2400"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8" name="Овал 7">
            <a:extLst>
              <a:ext uri="{FF2B5EF4-FFF2-40B4-BE49-F238E27FC236}">
                <a16:creationId xmlns:a16="http://schemas.microsoft.com/office/drawing/2014/main" id="{D473C7CA-F43E-6C51-3F80-2961AA1A3A7E}"/>
              </a:ext>
            </a:extLst>
          </p:cNvPr>
          <p:cNvSpPr/>
          <p:nvPr/>
        </p:nvSpPr>
        <p:spPr>
          <a:xfrm>
            <a:off x="11785600" y="6758371"/>
            <a:ext cx="6023428" cy="3439805"/>
          </a:xfrm>
          <a:prstGeom prst="ellipse">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9" name="Текстово поле 8">
            <a:extLst>
              <a:ext uri="{FF2B5EF4-FFF2-40B4-BE49-F238E27FC236}">
                <a16:creationId xmlns:a16="http://schemas.microsoft.com/office/drawing/2014/main" id="{64885CCA-CB14-04A6-054E-162FFD486684}"/>
              </a:ext>
            </a:extLst>
          </p:cNvPr>
          <p:cNvSpPr txBox="1"/>
          <p:nvPr/>
        </p:nvSpPr>
        <p:spPr>
          <a:xfrm>
            <a:off x="12685487" y="7324111"/>
            <a:ext cx="4934856" cy="2308324"/>
          </a:xfrm>
          <a:prstGeom prst="rect">
            <a:avLst/>
          </a:prstGeom>
          <a:noFill/>
        </p:spPr>
        <p:txBody>
          <a:bodyPr wrap="square" rtlCol="0">
            <a:spAutoFit/>
          </a:bodyPr>
          <a:lstStyle/>
          <a:p>
            <a:r>
              <a:rPr lang="bg-BG" sz="2400" b="1" dirty="0">
                <a:solidFill>
                  <a:srgbClr val="107F07"/>
                </a:solidFill>
                <a:latin typeface="Times New Roman" panose="02020603050405020304" pitchFamily="18" charset="0"/>
                <a:cs typeface="Times New Roman" panose="02020603050405020304" pitchFamily="18" charset="0"/>
              </a:rPr>
              <a:t>Задаване на Проблемен / Казус:</a:t>
            </a:r>
          </a:p>
          <a:p>
            <a:endParaRPr lang="bg-BG" sz="2400" dirty="0">
              <a:solidFill>
                <a:srgbClr val="107F07"/>
              </a:solidFill>
              <a:latin typeface="Times New Roman" panose="02020603050405020304" pitchFamily="18" charset="0"/>
              <a:cs typeface="Times New Roman" panose="02020603050405020304" pitchFamily="18" charset="0"/>
            </a:endParaRPr>
          </a:p>
          <a:p>
            <a:r>
              <a:rPr lang="bg-BG" sz="2400" b="1" dirty="0">
                <a:solidFill>
                  <a:srgbClr val="107F07"/>
                </a:solidFill>
                <a:latin typeface="Times New Roman" panose="02020603050405020304" pitchFamily="18" charset="0"/>
                <a:cs typeface="Times New Roman" panose="02020603050405020304" pitchFamily="18" charset="0"/>
              </a:rPr>
              <a:t>Как водата влияе върху растежа на растенията и кой начин на отглеждане я използва по- ефективно?</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62"/>
        <p:cNvGrpSpPr/>
        <p:nvPr/>
      </p:nvGrpSpPr>
      <p:grpSpPr>
        <a:xfrm>
          <a:off x="0" y="0"/>
          <a:ext cx="0" cy="0"/>
          <a:chOff x="0" y="0"/>
          <a:chExt cx="0" cy="0"/>
        </a:xfrm>
      </p:grpSpPr>
      <p:grpSp>
        <p:nvGrpSpPr>
          <p:cNvPr id="163" name="Google Shape;163;p20"/>
          <p:cNvGrpSpPr/>
          <p:nvPr/>
        </p:nvGrpSpPr>
        <p:grpSpPr>
          <a:xfrm>
            <a:off x="1028700" y="962529"/>
            <a:ext cx="16230600" cy="8295771"/>
            <a:chOff x="0" y="0"/>
            <a:chExt cx="4274726" cy="2184894"/>
          </a:xfrm>
        </p:grpSpPr>
        <p:sp>
          <p:nvSpPr>
            <p:cNvPr id="164" name="Google Shape;164;p20"/>
            <p:cNvSpPr/>
            <p:nvPr/>
          </p:nvSpPr>
          <p:spPr>
            <a:xfrm>
              <a:off x="0" y="0"/>
              <a:ext cx="4274726" cy="2184894"/>
            </a:xfrm>
            <a:custGeom>
              <a:avLst/>
              <a:gdLst/>
              <a:ahLst/>
              <a:cxnLst/>
              <a:rect l="l" t="t" r="r" b="b"/>
              <a:pathLst>
                <a:path w="4274726" h="2184894" extrusionOk="0">
                  <a:moveTo>
                    <a:pt x="0" y="0"/>
                  </a:moveTo>
                  <a:lnTo>
                    <a:pt x="4274726" y="0"/>
                  </a:lnTo>
                  <a:lnTo>
                    <a:pt x="4274726" y="2184894"/>
                  </a:lnTo>
                  <a:lnTo>
                    <a:pt x="0" y="2184894"/>
                  </a:lnTo>
                  <a:close/>
                </a:path>
              </a:pathLst>
            </a:custGeom>
            <a:solidFill>
              <a:srgbClr val="000000">
                <a:alpha val="0"/>
              </a:srgbClr>
            </a:solidFill>
            <a:ln w="38100" cap="sq" cmpd="sng">
              <a:solidFill>
                <a:srgbClr val="EBC4E1"/>
              </a:solidFill>
              <a:prstDash val="solid"/>
              <a:miter lim="8000"/>
              <a:headEnd type="none" w="sm" len="sm"/>
              <a:tailEnd type="none" w="sm" len="sm"/>
            </a:ln>
          </p:spPr>
          <p:txBody>
            <a:bodyPr/>
            <a:lstStyle/>
            <a:p>
              <a:endParaRPr lang="bg-BG"/>
            </a:p>
          </p:txBody>
        </p:sp>
        <p:sp>
          <p:nvSpPr>
            <p:cNvPr id="165" name="Google Shape;165;p20"/>
            <p:cNvSpPr txBox="1"/>
            <p:nvPr/>
          </p:nvSpPr>
          <p:spPr>
            <a:xfrm>
              <a:off x="0" y="85725"/>
              <a:ext cx="4274726" cy="2099169"/>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 name="Текстово поле 1">
            <a:extLst>
              <a:ext uri="{FF2B5EF4-FFF2-40B4-BE49-F238E27FC236}">
                <a16:creationId xmlns:a16="http://schemas.microsoft.com/office/drawing/2014/main" id="{03AD047F-D2F1-BEA1-5495-4BF7068B52ED}"/>
              </a:ext>
            </a:extLst>
          </p:cNvPr>
          <p:cNvSpPr txBox="1"/>
          <p:nvPr/>
        </p:nvSpPr>
        <p:spPr>
          <a:xfrm>
            <a:off x="2928552" y="6895069"/>
            <a:ext cx="12430896" cy="1077218"/>
          </a:xfrm>
          <a:prstGeom prst="rect">
            <a:avLst/>
          </a:prstGeom>
          <a:noFill/>
        </p:spPr>
        <p:txBody>
          <a:bodyPr wrap="square" rtlCol="0">
            <a:spAutoFit/>
          </a:bodyPr>
          <a:lstStyle/>
          <a:p>
            <a:endParaRPr lang="bg-BG" sz="3600" b="1" dirty="0">
              <a:solidFill>
                <a:srgbClr val="FFCCFF"/>
              </a:solidFill>
              <a:latin typeface="Times New Roman" panose="02020603050405020304" pitchFamily="18" charset="0"/>
              <a:cs typeface="Times New Roman" panose="02020603050405020304" pitchFamily="18" charset="0"/>
            </a:endParaRPr>
          </a:p>
          <a:p>
            <a:endParaRPr lang="bg-BG" sz="2800" b="1" dirty="0">
              <a:solidFill>
                <a:srgbClr val="FFCCFF"/>
              </a:solidFill>
            </a:endParaRPr>
          </a:p>
        </p:txBody>
      </p:sp>
      <p:sp>
        <p:nvSpPr>
          <p:cNvPr id="3" name="Правоъгълник: с два скосени срещуположни ъгъла 2">
            <a:extLst>
              <a:ext uri="{FF2B5EF4-FFF2-40B4-BE49-F238E27FC236}">
                <a16:creationId xmlns:a16="http://schemas.microsoft.com/office/drawing/2014/main" id="{F8CB8B6E-92C9-0CDC-5271-1E4A307F37AF}"/>
              </a:ext>
            </a:extLst>
          </p:cNvPr>
          <p:cNvSpPr/>
          <p:nvPr/>
        </p:nvSpPr>
        <p:spPr>
          <a:xfrm>
            <a:off x="1581665" y="1288016"/>
            <a:ext cx="14951675" cy="7710968"/>
          </a:xfrm>
          <a:prstGeom prst="snip2DiagRect">
            <a:avLst/>
          </a:prstGeom>
          <a:solidFill>
            <a:srgbClr val="EBC4E1"/>
          </a:solidFill>
          <a:ln>
            <a:solidFill>
              <a:srgbClr val="107F07"/>
            </a:solidFill>
          </a:ln>
        </p:spPr>
        <p:style>
          <a:lnRef idx="2">
            <a:schemeClr val="accent6"/>
          </a:lnRef>
          <a:fillRef idx="1">
            <a:schemeClr val="lt1"/>
          </a:fillRef>
          <a:effectRef idx="0">
            <a:schemeClr val="accent6"/>
          </a:effectRef>
          <a:fontRef idx="minor">
            <a:schemeClr val="dk1"/>
          </a:fontRef>
        </p:style>
        <p:txBody>
          <a:bodyPr rtlCol="0" anchor="ctr"/>
          <a:lstStyle/>
          <a:p>
            <a:r>
              <a:rPr lang="bg-BG" sz="3600" b="1" dirty="0">
                <a:solidFill>
                  <a:srgbClr val="107F07"/>
                </a:solidFill>
                <a:latin typeface="Times New Roman" panose="02020603050405020304" pitchFamily="18" charset="0"/>
                <a:cs typeface="Times New Roman" panose="02020603050405020304" pitchFamily="18" charset="0"/>
              </a:rPr>
              <a:t>План на урока:</a:t>
            </a:r>
          </a:p>
          <a:p>
            <a:endParaRPr lang="bg-BG" sz="3600" b="1"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Устойчиво отглеждане на растения в оранжерия и взаимодействието им с вода и екосистеми /</a:t>
            </a:r>
            <a:r>
              <a:rPr lang="bg-BG" sz="3600" b="1" dirty="0" err="1">
                <a:solidFill>
                  <a:srgbClr val="107F07"/>
                </a:solidFill>
                <a:latin typeface="Times New Roman" panose="02020603050405020304" pitchFamily="18" charset="0"/>
                <a:cs typeface="Times New Roman" panose="02020603050405020304" pitchFamily="18" charset="0"/>
              </a:rPr>
              <a:t>аквапоника</a:t>
            </a:r>
            <a:r>
              <a:rPr lang="bg-BG" sz="3600" b="1" dirty="0">
                <a:solidFill>
                  <a:srgbClr val="107F07"/>
                </a:solidFill>
                <a:latin typeface="Times New Roman" panose="02020603050405020304" pitchFamily="18" charset="0"/>
                <a:cs typeface="Times New Roman" panose="02020603050405020304" pitchFamily="18" charset="0"/>
              </a:rPr>
              <a:t>/. Водата като ключов фактор.</a:t>
            </a:r>
          </a:p>
          <a:p>
            <a:endParaRPr lang="bg-BG" sz="3600" b="1"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    1.Отглеждане на растения в оранжерия.</a:t>
            </a:r>
          </a:p>
          <a:p>
            <a:endParaRPr lang="bg-BG" sz="3600" b="1"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    2. Що е то </a:t>
            </a:r>
            <a:r>
              <a:rPr lang="bg-BG" sz="3600" b="1" dirty="0" err="1">
                <a:solidFill>
                  <a:srgbClr val="107F07"/>
                </a:solidFill>
                <a:latin typeface="Times New Roman" panose="02020603050405020304" pitchFamily="18" charset="0"/>
                <a:cs typeface="Times New Roman" panose="02020603050405020304" pitchFamily="18" charset="0"/>
              </a:rPr>
              <a:t>аквапоника</a:t>
            </a:r>
            <a:r>
              <a:rPr lang="bg-BG" sz="3600" b="1" dirty="0">
                <a:solidFill>
                  <a:srgbClr val="107F07"/>
                </a:solidFill>
                <a:latin typeface="Times New Roman" panose="02020603050405020304" pitchFamily="18" charset="0"/>
                <a:cs typeface="Times New Roman" panose="02020603050405020304" pitchFamily="18" charset="0"/>
              </a:rPr>
              <a:t>? Водата като ключов фактор.</a:t>
            </a:r>
          </a:p>
          <a:p>
            <a:endParaRPr lang="bg-BG" sz="3600" b="1"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    3.Сравнителна характеристика на отглеждане на растения в почва и чрез </a:t>
            </a:r>
            <a:r>
              <a:rPr lang="bg-BG" sz="3600" b="1" dirty="0" err="1">
                <a:solidFill>
                  <a:srgbClr val="107F07"/>
                </a:solidFill>
                <a:latin typeface="Times New Roman" panose="02020603050405020304" pitchFamily="18" charset="0"/>
                <a:cs typeface="Times New Roman" panose="02020603050405020304" pitchFamily="18" charset="0"/>
              </a:rPr>
              <a:t>аквапоника</a:t>
            </a:r>
            <a:r>
              <a:rPr lang="bg-BG" sz="3600" b="1" dirty="0">
                <a:solidFill>
                  <a:srgbClr val="107F07"/>
                </a:solidFill>
                <a:latin typeface="Times New Roman" panose="02020603050405020304" pitchFamily="18" charset="0"/>
                <a:cs typeface="Times New Roman" panose="02020603050405020304" pitchFamily="18" charset="0"/>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62">
          <a:extLst>
            <a:ext uri="{FF2B5EF4-FFF2-40B4-BE49-F238E27FC236}">
              <a16:creationId xmlns:a16="http://schemas.microsoft.com/office/drawing/2014/main" id="{6D90B88A-46E5-AA7D-6C6C-BB177C380FC0}"/>
            </a:ext>
          </a:extLst>
        </p:cNvPr>
        <p:cNvGrpSpPr/>
        <p:nvPr/>
      </p:nvGrpSpPr>
      <p:grpSpPr>
        <a:xfrm>
          <a:off x="0" y="0"/>
          <a:ext cx="0" cy="0"/>
          <a:chOff x="0" y="0"/>
          <a:chExt cx="0" cy="0"/>
        </a:xfrm>
      </p:grpSpPr>
      <p:grpSp>
        <p:nvGrpSpPr>
          <p:cNvPr id="163" name="Google Shape;163;p20">
            <a:extLst>
              <a:ext uri="{FF2B5EF4-FFF2-40B4-BE49-F238E27FC236}">
                <a16:creationId xmlns:a16="http://schemas.microsoft.com/office/drawing/2014/main" id="{A9B1FFF7-9DF7-2BDA-904D-7D4DB1BD03CC}"/>
              </a:ext>
            </a:extLst>
          </p:cNvPr>
          <p:cNvGrpSpPr/>
          <p:nvPr/>
        </p:nvGrpSpPr>
        <p:grpSpPr>
          <a:xfrm>
            <a:off x="1028700" y="831901"/>
            <a:ext cx="16230600" cy="8295771"/>
            <a:chOff x="0" y="0"/>
            <a:chExt cx="4274726" cy="2184894"/>
          </a:xfrm>
        </p:grpSpPr>
        <p:sp>
          <p:nvSpPr>
            <p:cNvPr id="164" name="Google Shape;164;p20">
              <a:extLst>
                <a:ext uri="{FF2B5EF4-FFF2-40B4-BE49-F238E27FC236}">
                  <a16:creationId xmlns:a16="http://schemas.microsoft.com/office/drawing/2014/main" id="{B698E190-C77A-D3B2-DA92-8E3E1F19525E}"/>
                </a:ext>
              </a:extLst>
            </p:cNvPr>
            <p:cNvSpPr/>
            <p:nvPr/>
          </p:nvSpPr>
          <p:spPr>
            <a:xfrm>
              <a:off x="0" y="0"/>
              <a:ext cx="4274726" cy="2184894"/>
            </a:xfrm>
            <a:custGeom>
              <a:avLst/>
              <a:gdLst/>
              <a:ahLst/>
              <a:cxnLst/>
              <a:rect l="l" t="t" r="r" b="b"/>
              <a:pathLst>
                <a:path w="4274726" h="2184894" extrusionOk="0">
                  <a:moveTo>
                    <a:pt x="0" y="0"/>
                  </a:moveTo>
                  <a:lnTo>
                    <a:pt x="4274726" y="0"/>
                  </a:lnTo>
                  <a:lnTo>
                    <a:pt x="4274726" y="2184894"/>
                  </a:lnTo>
                  <a:lnTo>
                    <a:pt x="0" y="2184894"/>
                  </a:lnTo>
                  <a:close/>
                </a:path>
              </a:pathLst>
            </a:custGeom>
            <a:solidFill>
              <a:srgbClr val="000000">
                <a:alpha val="0"/>
              </a:srgbClr>
            </a:solidFill>
            <a:ln w="38100" cap="sq" cmpd="sng">
              <a:solidFill>
                <a:srgbClr val="EBC4E1"/>
              </a:solidFill>
              <a:prstDash val="solid"/>
              <a:miter lim="8000"/>
              <a:headEnd type="none" w="sm" len="sm"/>
              <a:tailEnd type="none" w="sm" len="sm"/>
            </a:ln>
          </p:spPr>
          <p:txBody>
            <a:bodyPr/>
            <a:lstStyle/>
            <a:p>
              <a:endParaRPr lang="bg-BG"/>
            </a:p>
          </p:txBody>
        </p:sp>
        <p:sp>
          <p:nvSpPr>
            <p:cNvPr id="165" name="Google Shape;165;p20">
              <a:extLst>
                <a:ext uri="{FF2B5EF4-FFF2-40B4-BE49-F238E27FC236}">
                  <a16:creationId xmlns:a16="http://schemas.microsoft.com/office/drawing/2014/main" id="{3F5BDCFE-E779-FC5F-2FAC-32020A3997C0}"/>
                </a:ext>
              </a:extLst>
            </p:cNvPr>
            <p:cNvSpPr txBox="1"/>
            <p:nvPr/>
          </p:nvSpPr>
          <p:spPr>
            <a:xfrm>
              <a:off x="0" y="85725"/>
              <a:ext cx="4274726" cy="2099169"/>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 name="Правоъгълник: с два заоблени срещуположни ъгъла 3">
            <a:extLst>
              <a:ext uri="{FF2B5EF4-FFF2-40B4-BE49-F238E27FC236}">
                <a16:creationId xmlns:a16="http://schemas.microsoft.com/office/drawing/2014/main" id="{8144AECF-E8D1-7C8D-E22B-EE8400EC9C4F}"/>
              </a:ext>
            </a:extLst>
          </p:cNvPr>
          <p:cNvSpPr/>
          <p:nvPr/>
        </p:nvSpPr>
        <p:spPr>
          <a:xfrm>
            <a:off x="1856014" y="1157388"/>
            <a:ext cx="14820900" cy="7467628"/>
          </a:xfrm>
          <a:prstGeom prst="round2DiagRect">
            <a:avLst/>
          </a:prstGeom>
          <a:solidFill>
            <a:schemeClr val="tx2"/>
          </a:solidFill>
          <a:ln>
            <a:solidFill>
              <a:srgbClr val="EBC4E1"/>
            </a:solidFill>
          </a:ln>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r>
              <a:rPr lang="bg-BG" sz="3600" b="1" dirty="0">
                <a:solidFill>
                  <a:srgbClr val="107F07"/>
                </a:solidFill>
                <a:latin typeface="Times New Roman" panose="02020603050405020304" pitchFamily="18" charset="0"/>
                <a:cs typeface="Times New Roman" panose="02020603050405020304" pitchFamily="18" charset="0"/>
              </a:rPr>
              <a:t>Обосновка на урока</a:t>
            </a:r>
          </a:p>
          <a:p>
            <a:endParaRPr lang="bg-BG" sz="3200" dirty="0">
              <a:solidFill>
                <a:srgbClr val="107F07"/>
              </a:solidFill>
              <a:latin typeface="Times New Roman" panose="02020603050405020304" pitchFamily="18" charset="0"/>
              <a:cs typeface="Times New Roman" panose="02020603050405020304" pitchFamily="18" charset="0"/>
            </a:endParaRPr>
          </a:p>
          <a:p>
            <a:pPr lvl="0"/>
            <a:r>
              <a:rPr lang="bg-BG" sz="3200" b="1" dirty="0">
                <a:solidFill>
                  <a:srgbClr val="107F07"/>
                </a:solidFill>
                <a:latin typeface="Times New Roman" panose="02020603050405020304" pitchFamily="18" charset="0"/>
                <a:cs typeface="Times New Roman" panose="02020603050405020304" pitchFamily="18" charset="0"/>
              </a:rPr>
              <a:t>Урокът се провежда в реална оранжерия, в която растенията се отглеждат чрез </a:t>
            </a:r>
            <a:r>
              <a:rPr lang="bg-BG" sz="3200" b="1" dirty="0" err="1">
                <a:solidFill>
                  <a:srgbClr val="107F07"/>
                </a:solidFill>
                <a:latin typeface="Times New Roman" panose="02020603050405020304" pitchFamily="18" charset="0"/>
                <a:cs typeface="Times New Roman" panose="02020603050405020304" pitchFamily="18" charset="0"/>
              </a:rPr>
              <a:t>аквапонична</a:t>
            </a:r>
            <a:r>
              <a:rPr lang="bg-BG" sz="3200" b="1" dirty="0">
                <a:solidFill>
                  <a:srgbClr val="107F07"/>
                </a:solidFill>
                <a:latin typeface="Times New Roman" panose="02020603050405020304" pitchFamily="18" charset="0"/>
                <a:cs typeface="Times New Roman" panose="02020603050405020304" pitchFamily="18" charset="0"/>
              </a:rPr>
              <a:t> система. </a:t>
            </a:r>
          </a:p>
          <a:p>
            <a:pPr lvl="0"/>
            <a:r>
              <a:rPr lang="bg-BG" sz="3200" b="1" dirty="0">
                <a:solidFill>
                  <a:srgbClr val="107F07"/>
                </a:solidFill>
                <a:latin typeface="Times New Roman" panose="02020603050405020304" pitchFamily="18" charset="0"/>
                <a:cs typeface="Times New Roman" panose="02020603050405020304" pitchFamily="18" charset="0"/>
              </a:rPr>
              <a:t>В нея има риби - шарани, които чрез жизнената си дейност отделят отпадни вещества във водата. </a:t>
            </a:r>
          </a:p>
          <a:p>
            <a:pPr lvl="0"/>
            <a:r>
              <a:rPr lang="bg-BG" sz="3200" b="1" dirty="0">
                <a:solidFill>
                  <a:srgbClr val="107F07"/>
                </a:solidFill>
                <a:latin typeface="Times New Roman" panose="02020603050405020304" pitchFamily="18" charset="0"/>
                <a:cs typeface="Times New Roman" panose="02020603050405020304" pitchFamily="18" charset="0"/>
              </a:rPr>
              <a:t>Основно значение има амонякът, който чрез действието на полезни бактерии се превръща във форми на азот, достъпни за растенията.</a:t>
            </a:r>
          </a:p>
          <a:p>
            <a:pPr lvl="0"/>
            <a:endParaRPr lang="bg-BG" sz="3200" b="1" dirty="0">
              <a:solidFill>
                <a:srgbClr val="107F07"/>
              </a:solidFill>
              <a:latin typeface="Times New Roman" panose="02020603050405020304" pitchFamily="18" charset="0"/>
              <a:cs typeface="Times New Roman" panose="02020603050405020304" pitchFamily="18" charset="0"/>
            </a:endParaRPr>
          </a:p>
          <a:p>
            <a:pPr lvl="0"/>
            <a:r>
              <a:rPr lang="bg-BG" sz="3200" b="1" dirty="0">
                <a:solidFill>
                  <a:srgbClr val="107F07"/>
                </a:solidFill>
                <a:latin typeface="Times New Roman" panose="02020603050405020304" pitchFamily="18" charset="0"/>
                <a:cs typeface="Times New Roman" panose="02020603050405020304" pitchFamily="18" charset="0"/>
              </a:rPr>
              <a:t>Така учениците могат да наблюдават реална връзка между живи организми, вода, хранителни вещества, растения и човешка дейност. </a:t>
            </a:r>
          </a:p>
          <a:p>
            <a:pPr lvl="0"/>
            <a:r>
              <a:rPr lang="bg-BG" sz="3200" b="1" dirty="0">
                <a:solidFill>
                  <a:srgbClr val="107F07"/>
                </a:solidFill>
                <a:latin typeface="Times New Roman" panose="02020603050405020304" pitchFamily="18" charset="0"/>
                <a:cs typeface="Times New Roman" panose="02020603050405020304" pitchFamily="18" charset="0"/>
              </a:rPr>
              <a:t>Урокът показва как природните процеси могат да се използват в устойчивото земеделие.</a:t>
            </a:r>
          </a:p>
        </p:txBody>
      </p:sp>
    </p:spTree>
    <p:extLst>
      <p:ext uri="{BB962C8B-B14F-4D97-AF65-F5344CB8AC3E}">
        <p14:creationId xmlns:p14="http://schemas.microsoft.com/office/powerpoint/2010/main" val="2024829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171">
          <a:extLst>
            <a:ext uri="{FF2B5EF4-FFF2-40B4-BE49-F238E27FC236}">
              <a16:creationId xmlns:a16="http://schemas.microsoft.com/office/drawing/2014/main" id="{1DE7AEC9-510D-5350-2CA7-22205F4FA057}"/>
            </a:ext>
          </a:extLst>
        </p:cNvPr>
        <p:cNvGrpSpPr/>
        <p:nvPr/>
      </p:nvGrpSpPr>
      <p:grpSpPr>
        <a:xfrm>
          <a:off x="0" y="0"/>
          <a:ext cx="0" cy="0"/>
          <a:chOff x="0" y="0"/>
          <a:chExt cx="0" cy="0"/>
        </a:xfrm>
      </p:grpSpPr>
      <p:pic>
        <p:nvPicPr>
          <p:cNvPr id="3" name="Картина 2">
            <a:extLst>
              <a:ext uri="{FF2B5EF4-FFF2-40B4-BE49-F238E27FC236}">
                <a16:creationId xmlns:a16="http://schemas.microsoft.com/office/drawing/2014/main" id="{E7AD8602-4B97-D499-05B2-20F684F40014}"/>
              </a:ext>
            </a:extLst>
          </p:cNvPr>
          <p:cNvPicPr>
            <a:picLocks noChangeAspect="1"/>
          </p:cNvPicPr>
          <p:nvPr/>
        </p:nvPicPr>
        <p:blipFill>
          <a:blip r:embed="rId3"/>
          <a:stretch>
            <a:fillRect/>
          </a:stretch>
        </p:blipFill>
        <p:spPr>
          <a:xfrm>
            <a:off x="0" y="48985"/>
            <a:ext cx="18462171" cy="10238015"/>
          </a:xfrm>
          <a:prstGeom prst="rect">
            <a:avLst/>
          </a:prstGeom>
        </p:spPr>
      </p:pic>
      <p:sp>
        <p:nvSpPr>
          <p:cNvPr id="4" name="Текстово поле 3">
            <a:extLst>
              <a:ext uri="{FF2B5EF4-FFF2-40B4-BE49-F238E27FC236}">
                <a16:creationId xmlns:a16="http://schemas.microsoft.com/office/drawing/2014/main" id="{0EC6892C-B831-F912-2049-782AB590D402}"/>
              </a:ext>
            </a:extLst>
          </p:cNvPr>
          <p:cNvSpPr txBox="1"/>
          <p:nvPr/>
        </p:nvSpPr>
        <p:spPr>
          <a:xfrm>
            <a:off x="685800" y="4320600"/>
            <a:ext cx="16480971" cy="5509200"/>
          </a:xfrm>
          <a:prstGeom prst="rect">
            <a:avLst/>
          </a:prstGeom>
          <a:noFill/>
        </p:spPr>
        <p:txBody>
          <a:bodyPr wrap="square" rtlCol="0">
            <a:spAutoFit/>
          </a:bodyPr>
          <a:lstStyle/>
          <a:p>
            <a:r>
              <a:rPr lang="bg-BG" sz="3200" b="1" dirty="0">
                <a:solidFill>
                  <a:srgbClr val="FF99FF"/>
                </a:solidFill>
                <a:latin typeface="Times New Roman" panose="02020603050405020304" pitchFamily="18" charset="0"/>
                <a:cs typeface="Times New Roman" panose="02020603050405020304" pitchFamily="18" charset="0"/>
              </a:rPr>
              <a:t>Ход на урока:</a:t>
            </a:r>
          </a:p>
          <a:p>
            <a:endParaRPr lang="bg-BG" sz="3200" b="1" dirty="0">
              <a:solidFill>
                <a:srgbClr val="FF99FF"/>
              </a:solidFill>
              <a:latin typeface="Times New Roman" panose="02020603050405020304" pitchFamily="18" charset="0"/>
              <a:cs typeface="Times New Roman" panose="02020603050405020304" pitchFamily="18" charset="0"/>
            </a:endParaRPr>
          </a:p>
          <a:p>
            <a:r>
              <a:rPr lang="bg-BG" sz="3200" b="1" dirty="0">
                <a:solidFill>
                  <a:srgbClr val="FF99FF"/>
                </a:solidFill>
                <a:latin typeface="Times New Roman" panose="02020603050405020304" pitchFamily="18" charset="0"/>
                <a:cs typeface="Times New Roman" panose="02020603050405020304" pitchFamily="18" charset="0"/>
              </a:rPr>
              <a:t> </a:t>
            </a:r>
            <a:r>
              <a:rPr lang="en-US" sz="3200" b="1" dirty="0">
                <a:solidFill>
                  <a:srgbClr val="FF99FF"/>
                </a:solidFill>
                <a:latin typeface="Times New Roman" panose="02020603050405020304" pitchFamily="18" charset="0"/>
                <a:cs typeface="Times New Roman" panose="02020603050405020304" pitchFamily="18" charset="0"/>
              </a:rPr>
              <a:t>I</a:t>
            </a:r>
            <a:r>
              <a:rPr lang="bg-BG" sz="3200" b="1" dirty="0">
                <a:solidFill>
                  <a:srgbClr val="FF99FF"/>
                </a:solidFill>
                <a:latin typeface="Times New Roman" panose="02020603050405020304" pitchFamily="18" charset="0"/>
                <a:cs typeface="Times New Roman" panose="02020603050405020304" pitchFamily="18" charset="0"/>
              </a:rPr>
              <a:t>. Организационен момент - 5 минути</a:t>
            </a:r>
          </a:p>
          <a:p>
            <a:endParaRPr lang="bg-BG" sz="3200" b="1" dirty="0">
              <a:solidFill>
                <a:srgbClr val="FF99FF"/>
              </a:solidFill>
              <a:latin typeface="Times New Roman" panose="02020603050405020304" pitchFamily="18" charset="0"/>
              <a:cs typeface="Times New Roman" panose="02020603050405020304" pitchFamily="18" charset="0"/>
            </a:endParaRPr>
          </a:p>
          <a:p>
            <a:r>
              <a:rPr lang="bg-BG" sz="3200" b="1" dirty="0">
                <a:solidFill>
                  <a:srgbClr val="FF99FF"/>
                </a:solidFill>
                <a:latin typeface="Times New Roman" panose="02020603050405020304" pitchFamily="18" charset="0"/>
                <a:cs typeface="Times New Roman" panose="02020603050405020304" pitchFamily="18" charset="0"/>
              </a:rPr>
              <a:t> Учителят поздравява учениците и ги въвежда в оранжерията.</a:t>
            </a:r>
          </a:p>
          <a:p>
            <a:r>
              <a:rPr lang="bg-BG" sz="3200" b="1" dirty="0">
                <a:solidFill>
                  <a:srgbClr val="FF99FF"/>
                </a:solidFill>
                <a:latin typeface="Times New Roman" panose="02020603050405020304" pitchFamily="18" charset="0"/>
                <a:cs typeface="Times New Roman" panose="02020603050405020304" pitchFamily="18" charset="0"/>
              </a:rPr>
              <a:t> Прави инструктаж за безопасна работа в оранжерията.</a:t>
            </a:r>
          </a:p>
          <a:p>
            <a:endParaRPr lang="bg-BG" sz="3200" b="1" dirty="0">
              <a:solidFill>
                <a:srgbClr val="FF99FF"/>
              </a:solidFill>
              <a:latin typeface="Times New Roman" panose="02020603050405020304" pitchFamily="18" charset="0"/>
              <a:cs typeface="Times New Roman" panose="02020603050405020304" pitchFamily="18" charset="0"/>
            </a:endParaRPr>
          </a:p>
          <a:p>
            <a:r>
              <a:rPr lang="bg-BG" sz="3200" b="1" dirty="0">
                <a:solidFill>
                  <a:srgbClr val="FF99FF"/>
                </a:solidFill>
                <a:latin typeface="Times New Roman" panose="02020603050405020304" pitchFamily="18" charset="0"/>
                <a:cs typeface="Times New Roman" panose="02020603050405020304" pitchFamily="18" charset="0"/>
              </a:rPr>
              <a:t>Учител:</a:t>
            </a:r>
            <a:br>
              <a:rPr lang="bg-BG" sz="3200" b="1" dirty="0">
                <a:solidFill>
                  <a:srgbClr val="FF99FF"/>
                </a:solidFill>
                <a:latin typeface="Times New Roman" panose="02020603050405020304" pitchFamily="18" charset="0"/>
                <a:cs typeface="Times New Roman" panose="02020603050405020304" pitchFamily="18" charset="0"/>
              </a:rPr>
            </a:br>
            <a:r>
              <a:rPr lang="bg-BG" sz="3200" b="1" dirty="0">
                <a:solidFill>
                  <a:srgbClr val="FF99FF"/>
                </a:solidFill>
                <a:latin typeface="Times New Roman" panose="02020603050405020304" pitchFamily="18" charset="0"/>
                <a:cs typeface="Times New Roman" panose="02020603050405020304" pitchFamily="18" charset="0"/>
              </a:rPr>
              <a:t>„Днес няма да учим само в класната стая. Ще учим в оранжерия, където ще видим как растения, вода, риби и технологии могат да работят заедно.“</a:t>
            </a:r>
          </a:p>
          <a:p>
            <a:r>
              <a:rPr lang="bg-BG" sz="3200" b="1" dirty="0">
                <a:solidFill>
                  <a:srgbClr val="FF99FF"/>
                </a:solidFill>
                <a:latin typeface="Times New Roman" panose="02020603050405020304" pitchFamily="18" charset="0"/>
                <a:cs typeface="Times New Roman" panose="02020603050405020304" pitchFamily="18" charset="0"/>
              </a:rPr>
              <a:t>Проверява се присъствието и готовността за работа</a:t>
            </a:r>
            <a:r>
              <a:rPr lang="bg-BG" sz="3200" dirty="0">
                <a:solidFill>
                  <a:srgbClr val="FF99FF"/>
                </a:solidFill>
                <a:latin typeface="Times New Roman" panose="02020603050405020304" pitchFamily="18" charset="0"/>
                <a:cs typeface="Times New Roman" panose="02020603050405020304" pitchFamily="18" charset="0"/>
              </a:rPr>
              <a:t>.  </a:t>
            </a:r>
            <a:endParaRPr lang="bg-BG" sz="3200" dirty="0">
              <a:solidFill>
                <a:srgbClr val="FF99FF"/>
              </a:solidFill>
            </a:endParaRPr>
          </a:p>
        </p:txBody>
      </p:sp>
    </p:spTree>
    <p:extLst>
      <p:ext uri="{BB962C8B-B14F-4D97-AF65-F5344CB8AC3E}">
        <p14:creationId xmlns:p14="http://schemas.microsoft.com/office/powerpoint/2010/main" val="2710431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171">
          <a:extLst>
            <a:ext uri="{FF2B5EF4-FFF2-40B4-BE49-F238E27FC236}">
              <a16:creationId xmlns:a16="http://schemas.microsoft.com/office/drawing/2014/main" id="{54F62A9D-23B0-FD1E-A93C-0BB6FC010ED3}"/>
            </a:ext>
          </a:extLst>
        </p:cNvPr>
        <p:cNvGrpSpPr/>
        <p:nvPr/>
      </p:nvGrpSpPr>
      <p:grpSpPr>
        <a:xfrm>
          <a:off x="0" y="0"/>
          <a:ext cx="0" cy="0"/>
          <a:chOff x="0" y="0"/>
          <a:chExt cx="0" cy="0"/>
        </a:xfrm>
      </p:grpSpPr>
      <p:sp>
        <p:nvSpPr>
          <p:cNvPr id="3" name="Правоъгълник 2">
            <a:extLst>
              <a:ext uri="{FF2B5EF4-FFF2-40B4-BE49-F238E27FC236}">
                <a16:creationId xmlns:a16="http://schemas.microsoft.com/office/drawing/2014/main" id="{8E83F4C9-C4F0-3D48-C31E-8EAAC5E9E019}"/>
              </a:ext>
            </a:extLst>
          </p:cNvPr>
          <p:cNvSpPr/>
          <p:nvPr/>
        </p:nvSpPr>
        <p:spPr>
          <a:xfrm>
            <a:off x="696685" y="591457"/>
            <a:ext cx="16589828" cy="9231086"/>
          </a:xfrm>
          <a:prstGeom prst="rect">
            <a:avLst/>
          </a:prstGeom>
          <a:solidFill>
            <a:srgbClr val="EBC4E1"/>
          </a:solidFill>
          <a:ln>
            <a:solidFill>
              <a:srgbClr val="107F07"/>
            </a:solidFill>
          </a:ln>
          <a:effectLst>
            <a:innerShdw blurRad="63500" dist="50800" dir="16200000">
              <a:prstClr val="black">
                <a:alpha val="50000"/>
              </a:prstClr>
            </a:inn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5" name="Правоъгълник: с два заоблени срещуположни ъгъла 4">
            <a:extLst>
              <a:ext uri="{FF2B5EF4-FFF2-40B4-BE49-F238E27FC236}">
                <a16:creationId xmlns:a16="http://schemas.microsoft.com/office/drawing/2014/main" id="{6797C581-65E2-9C37-C1DD-EE6B50E48156}"/>
              </a:ext>
            </a:extLst>
          </p:cNvPr>
          <p:cNvSpPr/>
          <p:nvPr/>
        </p:nvSpPr>
        <p:spPr>
          <a:xfrm>
            <a:off x="8371115" y="591457"/>
            <a:ext cx="8915398" cy="9104086"/>
          </a:xfrm>
          <a:prstGeom prst="round2DiagRect">
            <a:avLst/>
          </a:prstGeom>
          <a:solidFill>
            <a:schemeClr val="tx2"/>
          </a:solidFill>
          <a:ln>
            <a:solidFill>
              <a:srgbClr val="107F07"/>
            </a:solidFill>
          </a:ln>
        </p:spPr>
        <p:style>
          <a:lnRef idx="2">
            <a:schemeClr val="accent6"/>
          </a:lnRef>
          <a:fillRef idx="1">
            <a:schemeClr val="lt1"/>
          </a:fillRef>
          <a:effectRef idx="0">
            <a:schemeClr val="accent6"/>
          </a:effectRef>
          <a:fontRef idx="minor">
            <a:schemeClr val="dk1"/>
          </a:fontRef>
        </p:style>
        <p:txBody>
          <a:bodyPr rtlCol="0" anchor="ctr"/>
          <a:lstStyle/>
          <a:p>
            <a:r>
              <a:rPr lang="bg-BG" sz="3600" b="1" dirty="0">
                <a:solidFill>
                  <a:srgbClr val="107F07"/>
                </a:solidFill>
                <a:latin typeface="Times New Roman" panose="02020603050405020304" pitchFamily="18" charset="0"/>
                <a:cs typeface="Times New Roman" panose="02020603050405020304" pitchFamily="18" charset="0"/>
              </a:rPr>
              <a:t>             Ход на урока:</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 </a:t>
            </a:r>
            <a:r>
              <a:rPr lang="en-US" sz="3600" b="1" dirty="0">
                <a:solidFill>
                  <a:srgbClr val="107F07"/>
                </a:solidFill>
                <a:latin typeface="Times New Roman" panose="02020603050405020304" pitchFamily="18" charset="0"/>
                <a:cs typeface="Times New Roman" panose="02020603050405020304" pitchFamily="18" charset="0"/>
              </a:rPr>
              <a:t>I</a:t>
            </a:r>
            <a:r>
              <a:rPr lang="bg-BG" sz="3600" b="1" dirty="0">
                <a:solidFill>
                  <a:srgbClr val="107F07"/>
                </a:solidFill>
                <a:latin typeface="Times New Roman" panose="02020603050405020304" pitchFamily="18" charset="0"/>
                <a:cs typeface="Times New Roman" panose="02020603050405020304" pitchFamily="18" charset="0"/>
              </a:rPr>
              <a:t>. Организационен момент - 5 минути</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dirty="0">
                <a:solidFill>
                  <a:srgbClr val="107F07"/>
                </a:solidFill>
                <a:latin typeface="Times New Roman" panose="02020603050405020304" pitchFamily="18" charset="0"/>
                <a:cs typeface="Times New Roman" panose="02020603050405020304" pitchFamily="18" charset="0"/>
              </a:rPr>
              <a:t> Учителят поздравява учениците и ги въвежда в оранжерията.</a:t>
            </a:r>
          </a:p>
          <a:p>
            <a:r>
              <a:rPr lang="bg-BG" sz="3600" dirty="0">
                <a:solidFill>
                  <a:srgbClr val="107F07"/>
                </a:solidFill>
                <a:latin typeface="Times New Roman" panose="02020603050405020304" pitchFamily="18" charset="0"/>
                <a:cs typeface="Times New Roman" panose="02020603050405020304" pitchFamily="18" charset="0"/>
              </a:rPr>
              <a:t> Прави инструктаж за безопасна работа в оранжерията.</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Учител:</a:t>
            </a:r>
            <a:r>
              <a:rPr lang="bg-BG" sz="3600" dirty="0">
                <a:solidFill>
                  <a:srgbClr val="107F07"/>
                </a:solidFill>
                <a:latin typeface="Times New Roman" panose="02020603050405020304" pitchFamily="18" charset="0"/>
                <a:cs typeface="Times New Roman" panose="02020603050405020304" pitchFamily="18" charset="0"/>
              </a:rPr>
              <a:t/>
            </a:r>
            <a:br>
              <a:rPr lang="bg-BG" sz="3600" dirty="0">
                <a:solidFill>
                  <a:srgbClr val="107F07"/>
                </a:solidFill>
                <a:latin typeface="Times New Roman" panose="02020603050405020304" pitchFamily="18" charset="0"/>
                <a:cs typeface="Times New Roman" panose="02020603050405020304" pitchFamily="18" charset="0"/>
              </a:rPr>
            </a:br>
            <a:r>
              <a:rPr lang="bg-BG" sz="3600" dirty="0">
                <a:solidFill>
                  <a:srgbClr val="107F07"/>
                </a:solidFill>
                <a:latin typeface="Times New Roman" panose="02020603050405020304" pitchFamily="18" charset="0"/>
                <a:cs typeface="Times New Roman" panose="02020603050405020304" pitchFamily="18" charset="0"/>
              </a:rPr>
              <a:t>„Днес няма да учим само в класната стая. Ще учим в оранжерия, където ще видим как растения, вода, риби и технологии могат да работят заедно.“</a:t>
            </a:r>
          </a:p>
          <a:p>
            <a:r>
              <a:rPr lang="bg-BG" sz="3600" dirty="0">
                <a:solidFill>
                  <a:srgbClr val="107F07"/>
                </a:solidFill>
                <a:latin typeface="Times New Roman" panose="02020603050405020304" pitchFamily="18" charset="0"/>
                <a:cs typeface="Times New Roman" panose="02020603050405020304" pitchFamily="18" charset="0"/>
              </a:rPr>
              <a:t>Проверява се присъствието и готовността за работа.  </a:t>
            </a:r>
            <a:endParaRPr lang="bg-BG" sz="3600" dirty="0"/>
          </a:p>
        </p:txBody>
      </p:sp>
      <p:pic>
        <p:nvPicPr>
          <p:cNvPr id="4" name="Картина 3">
            <a:extLst>
              <a:ext uri="{FF2B5EF4-FFF2-40B4-BE49-F238E27FC236}">
                <a16:creationId xmlns:a16="http://schemas.microsoft.com/office/drawing/2014/main" id="{98152EE4-6C73-FD34-FC28-D8D98CF72C25}"/>
              </a:ext>
            </a:extLst>
          </p:cNvPr>
          <p:cNvPicPr>
            <a:picLocks noChangeAspect="1"/>
          </p:cNvPicPr>
          <p:nvPr/>
        </p:nvPicPr>
        <p:blipFill>
          <a:blip r:embed="rId3"/>
          <a:stretch>
            <a:fillRect/>
          </a:stretch>
        </p:blipFill>
        <p:spPr>
          <a:xfrm>
            <a:off x="696683" y="2267857"/>
            <a:ext cx="7859485" cy="5878286"/>
          </a:xfrm>
          <a:prstGeom prst="rect">
            <a:avLst/>
          </a:prstGeom>
        </p:spPr>
      </p:pic>
    </p:spTree>
    <p:extLst>
      <p:ext uri="{BB962C8B-B14F-4D97-AF65-F5344CB8AC3E}">
        <p14:creationId xmlns:p14="http://schemas.microsoft.com/office/powerpoint/2010/main" val="1381738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291"/>
        <p:cNvGrpSpPr/>
        <p:nvPr/>
      </p:nvGrpSpPr>
      <p:grpSpPr>
        <a:xfrm>
          <a:off x="0" y="0"/>
          <a:ext cx="0" cy="0"/>
          <a:chOff x="0" y="0"/>
          <a:chExt cx="0" cy="0"/>
        </a:xfrm>
      </p:grpSpPr>
      <p:pic>
        <p:nvPicPr>
          <p:cNvPr id="3" name="Картина 2">
            <a:extLst>
              <a:ext uri="{FF2B5EF4-FFF2-40B4-BE49-F238E27FC236}">
                <a16:creationId xmlns:a16="http://schemas.microsoft.com/office/drawing/2014/main" id="{D6CA3A46-EF92-B6BA-B497-39A820324F67}"/>
              </a:ext>
            </a:extLst>
          </p:cNvPr>
          <p:cNvPicPr>
            <a:picLocks noChangeAspect="1"/>
          </p:cNvPicPr>
          <p:nvPr/>
        </p:nvPicPr>
        <p:blipFill>
          <a:blip r:embed="rId3"/>
          <a:stretch>
            <a:fillRect/>
          </a:stretch>
        </p:blipFill>
        <p:spPr>
          <a:xfrm>
            <a:off x="511125" y="1074420"/>
            <a:ext cx="10304585" cy="7728439"/>
          </a:xfrm>
          <a:prstGeom prst="rect">
            <a:avLst/>
          </a:prstGeom>
          <a:effectLst>
            <a:softEdge rad="381000"/>
          </a:effectLst>
        </p:spPr>
      </p:pic>
      <p:pic>
        <p:nvPicPr>
          <p:cNvPr id="5" name="Картина 4">
            <a:extLst>
              <a:ext uri="{FF2B5EF4-FFF2-40B4-BE49-F238E27FC236}">
                <a16:creationId xmlns:a16="http://schemas.microsoft.com/office/drawing/2014/main" id="{4726F84B-FAAC-A452-8BB8-029D882CAFE3}"/>
              </a:ext>
            </a:extLst>
          </p:cNvPr>
          <p:cNvPicPr>
            <a:picLocks noChangeAspect="1"/>
          </p:cNvPicPr>
          <p:nvPr/>
        </p:nvPicPr>
        <p:blipFill>
          <a:blip r:embed="rId4"/>
          <a:stretch>
            <a:fillRect/>
          </a:stretch>
        </p:blipFill>
        <p:spPr>
          <a:xfrm>
            <a:off x="11161395" y="590550"/>
            <a:ext cx="6829425" cy="9105900"/>
          </a:xfrm>
          <a:prstGeom prst="rect">
            <a:avLst/>
          </a:prstGeom>
          <a:effectLst>
            <a:softEdge rad="266700"/>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171">
          <a:extLst>
            <a:ext uri="{FF2B5EF4-FFF2-40B4-BE49-F238E27FC236}">
              <a16:creationId xmlns:a16="http://schemas.microsoft.com/office/drawing/2014/main" id="{0D85EF5E-9A2A-D7C8-D2B2-565B5064AAAF}"/>
            </a:ext>
          </a:extLst>
        </p:cNvPr>
        <p:cNvGrpSpPr/>
        <p:nvPr/>
      </p:nvGrpSpPr>
      <p:grpSpPr>
        <a:xfrm>
          <a:off x="0" y="0"/>
          <a:ext cx="0" cy="0"/>
          <a:chOff x="0" y="0"/>
          <a:chExt cx="0" cy="0"/>
        </a:xfrm>
      </p:grpSpPr>
      <p:sp>
        <p:nvSpPr>
          <p:cNvPr id="2" name="Правоъгълник 1">
            <a:extLst>
              <a:ext uri="{FF2B5EF4-FFF2-40B4-BE49-F238E27FC236}">
                <a16:creationId xmlns:a16="http://schemas.microsoft.com/office/drawing/2014/main" id="{D21D62CD-7F35-1A61-B102-83FE5562E887}"/>
              </a:ext>
            </a:extLst>
          </p:cNvPr>
          <p:cNvSpPr/>
          <p:nvPr/>
        </p:nvSpPr>
        <p:spPr>
          <a:xfrm>
            <a:off x="747486" y="477157"/>
            <a:ext cx="16793028" cy="9332685"/>
          </a:xfrm>
          <a:prstGeom prst="rect">
            <a:avLst/>
          </a:prstGeom>
          <a:solidFill>
            <a:srgbClr val="EBC4E1"/>
          </a:solidFill>
          <a:ln>
            <a:solidFill>
              <a:srgbClr val="107F07"/>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dirty="0"/>
          </a:p>
        </p:txBody>
      </p:sp>
      <p:sp>
        <p:nvSpPr>
          <p:cNvPr id="4" name="Блоксхема: знак за край 3">
            <a:extLst>
              <a:ext uri="{FF2B5EF4-FFF2-40B4-BE49-F238E27FC236}">
                <a16:creationId xmlns:a16="http://schemas.microsoft.com/office/drawing/2014/main" id="{5DB799C7-5FA2-0991-1D34-F9B849639943}"/>
              </a:ext>
            </a:extLst>
          </p:cNvPr>
          <p:cNvSpPr/>
          <p:nvPr/>
        </p:nvSpPr>
        <p:spPr>
          <a:xfrm>
            <a:off x="1117601" y="1383957"/>
            <a:ext cx="15972970" cy="7784757"/>
          </a:xfrm>
          <a:prstGeom prst="flowChartTerminator">
            <a:avLst/>
          </a:prstGeom>
          <a:solidFill>
            <a:schemeClr val="tx2"/>
          </a:solidFill>
          <a:ln>
            <a:solidFill>
              <a:srgbClr val="107F07"/>
            </a:solidFill>
          </a:ln>
        </p:spPr>
        <p:style>
          <a:lnRef idx="2">
            <a:schemeClr val="accent6"/>
          </a:lnRef>
          <a:fillRef idx="1">
            <a:schemeClr val="lt1"/>
          </a:fillRef>
          <a:effectRef idx="0">
            <a:schemeClr val="accent6"/>
          </a:effectRef>
          <a:fontRef idx="minor">
            <a:schemeClr val="dk1"/>
          </a:fontRef>
        </p:style>
        <p:txBody>
          <a:bodyPr rtlCol="0" anchor="ctr"/>
          <a:lstStyle/>
          <a:p>
            <a:r>
              <a:rPr lang="en-US" sz="3600" b="1" dirty="0">
                <a:solidFill>
                  <a:srgbClr val="107F07"/>
                </a:solidFill>
                <a:latin typeface="Times New Roman" panose="02020603050405020304" pitchFamily="18" charset="0"/>
                <a:cs typeface="Times New Roman" panose="02020603050405020304" pitchFamily="18" charset="0"/>
              </a:rPr>
              <a:t>II</a:t>
            </a:r>
            <a:r>
              <a:rPr lang="bg-BG" sz="3600" b="1" dirty="0">
                <a:solidFill>
                  <a:srgbClr val="107F07"/>
                </a:solidFill>
                <a:latin typeface="Times New Roman" panose="02020603050405020304" pitchFamily="18" charset="0"/>
                <a:cs typeface="Times New Roman" panose="02020603050405020304" pitchFamily="18" charset="0"/>
              </a:rPr>
              <a:t>. Мотивация и въвеждане на темата чрез мозъчна атака- 5 минути</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dirty="0">
                <a:solidFill>
                  <a:srgbClr val="107F07"/>
                </a:solidFill>
                <a:latin typeface="Times New Roman" panose="02020603050405020304" pitchFamily="18" charset="0"/>
                <a:cs typeface="Times New Roman" panose="02020603050405020304" pitchFamily="18" charset="0"/>
              </a:rPr>
              <a:t>Учителят задава въпроси:</a:t>
            </a:r>
          </a:p>
          <a:p>
            <a:pPr lvl="0"/>
            <a:r>
              <a:rPr lang="bg-BG" sz="3600" dirty="0">
                <a:solidFill>
                  <a:srgbClr val="107F07"/>
                </a:solidFill>
                <a:latin typeface="Times New Roman" panose="02020603050405020304" pitchFamily="18" charset="0"/>
                <a:cs typeface="Times New Roman" panose="02020603050405020304" pitchFamily="18" charset="0"/>
              </a:rPr>
              <a:t>1. Какво е нужно на едно растение, за да живее? </a:t>
            </a:r>
          </a:p>
          <a:p>
            <a:pPr lvl="0"/>
            <a:r>
              <a:rPr lang="bg-BG" sz="3600" dirty="0">
                <a:solidFill>
                  <a:srgbClr val="107F07"/>
                </a:solidFill>
                <a:latin typeface="Times New Roman" panose="02020603050405020304" pitchFamily="18" charset="0"/>
                <a:cs typeface="Times New Roman" panose="02020603050405020304" pitchFamily="18" charset="0"/>
              </a:rPr>
              <a:t>2. Защо водата е важна за растенията? </a:t>
            </a:r>
          </a:p>
          <a:p>
            <a:pPr lvl="0"/>
            <a:r>
              <a:rPr lang="bg-BG" sz="3600" dirty="0">
                <a:solidFill>
                  <a:srgbClr val="107F07"/>
                </a:solidFill>
                <a:latin typeface="Times New Roman" panose="02020603050405020304" pitchFamily="18" charset="0"/>
                <a:cs typeface="Times New Roman" panose="02020603050405020304" pitchFamily="18" charset="0"/>
              </a:rPr>
              <a:t>3. Какво според вас означава „устойчиво отглеждане“? </a:t>
            </a:r>
          </a:p>
          <a:p>
            <a:pPr lvl="0"/>
            <a:r>
              <a:rPr lang="bg-BG" sz="3600" dirty="0">
                <a:solidFill>
                  <a:srgbClr val="107F07"/>
                </a:solidFill>
                <a:latin typeface="Times New Roman" panose="02020603050405020304" pitchFamily="18" charset="0"/>
                <a:cs typeface="Times New Roman" panose="02020603050405020304" pitchFamily="18" charset="0"/>
              </a:rPr>
              <a:t>4. Може ли отпадъкът от едно животно да бъде полезен за растение? </a:t>
            </a:r>
          </a:p>
          <a:p>
            <a:pPr lvl="0"/>
            <a:r>
              <a:rPr lang="bg-BG" sz="3600" dirty="0">
                <a:solidFill>
                  <a:srgbClr val="107F07"/>
                </a:solidFill>
                <a:latin typeface="Times New Roman" panose="02020603050405020304" pitchFamily="18" charset="0"/>
                <a:cs typeface="Times New Roman" panose="02020603050405020304" pitchFamily="18" charset="0"/>
              </a:rPr>
              <a:t>5. Как човек може да произвежда храна и едновременно да пази природата? </a:t>
            </a:r>
          </a:p>
          <a:p>
            <a:r>
              <a:rPr lang="bg-BG" sz="3600" dirty="0">
                <a:solidFill>
                  <a:srgbClr val="107F07"/>
                </a:solidFill>
                <a:latin typeface="Times New Roman" panose="02020603050405020304" pitchFamily="18" charset="0"/>
                <a:cs typeface="Times New Roman" panose="02020603050405020304" pitchFamily="18" charset="0"/>
              </a:rPr>
              <a:t> </a:t>
            </a:r>
          </a:p>
          <a:p>
            <a:r>
              <a:rPr lang="en-US" sz="3600" dirty="0">
                <a:solidFill>
                  <a:srgbClr val="107F07"/>
                </a:solidFill>
                <a:latin typeface="Times New Roman" panose="02020603050405020304" pitchFamily="18" charset="0"/>
                <a:cs typeface="Times New Roman" panose="02020603050405020304" pitchFamily="18" charset="0"/>
              </a:rPr>
              <a:t> </a:t>
            </a:r>
            <a:r>
              <a:rPr lang="bg-BG" sz="3600" dirty="0">
                <a:solidFill>
                  <a:srgbClr val="107F07"/>
                </a:solidFill>
                <a:latin typeface="Times New Roman" panose="02020603050405020304" pitchFamily="18" charset="0"/>
                <a:cs typeface="Times New Roman" panose="02020603050405020304" pitchFamily="18" charset="0"/>
              </a:rPr>
              <a:t>След отговорите учителят обявява темата</a:t>
            </a:r>
            <a:endParaRPr lang="bg-BG" sz="3600" dirty="0"/>
          </a:p>
        </p:txBody>
      </p:sp>
    </p:spTree>
    <p:extLst>
      <p:ext uri="{BB962C8B-B14F-4D97-AF65-F5344CB8AC3E}">
        <p14:creationId xmlns:p14="http://schemas.microsoft.com/office/powerpoint/2010/main" val="2785378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171">
          <a:extLst>
            <a:ext uri="{FF2B5EF4-FFF2-40B4-BE49-F238E27FC236}">
              <a16:creationId xmlns:a16="http://schemas.microsoft.com/office/drawing/2014/main" id="{52A5B1C3-C106-C4F8-F25B-4665A3598E8F}"/>
            </a:ext>
          </a:extLst>
        </p:cNvPr>
        <p:cNvGrpSpPr/>
        <p:nvPr/>
      </p:nvGrpSpPr>
      <p:grpSpPr>
        <a:xfrm>
          <a:off x="0" y="0"/>
          <a:ext cx="0" cy="0"/>
          <a:chOff x="0" y="0"/>
          <a:chExt cx="0" cy="0"/>
        </a:xfrm>
      </p:grpSpPr>
      <p:sp>
        <p:nvSpPr>
          <p:cNvPr id="2" name="Правоъгълник 1">
            <a:extLst>
              <a:ext uri="{FF2B5EF4-FFF2-40B4-BE49-F238E27FC236}">
                <a16:creationId xmlns:a16="http://schemas.microsoft.com/office/drawing/2014/main" id="{44DC4F79-92CF-8BD8-B642-F862D7C18293}"/>
              </a:ext>
            </a:extLst>
          </p:cNvPr>
          <p:cNvSpPr/>
          <p:nvPr/>
        </p:nvSpPr>
        <p:spPr>
          <a:xfrm>
            <a:off x="580571" y="377371"/>
            <a:ext cx="17170400" cy="9652000"/>
          </a:xfrm>
          <a:prstGeom prst="rect">
            <a:avLst/>
          </a:prstGeom>
          <a:solidFill>
            <a:srgbClr val="EBC4E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bg-BG">
              <a:solidFill>
                <a:srgbClr val="107F07"/>
              </a:solidFill>
            </a:endParaRPr>
          </a:p>
        </p:txBody>
      </p:sp>
      <p:sp>
        <p:nvSpPr>
          <p:cNvPr id="5" name="Правоъгълник: със заоблени ъгли 4">
            <a:extLst>
              <a:ext uri="{FF2B5EF4-FFF2-40B4-BE49-F238E27FC236}">
                <a16:creationId xmlns:a16="http://schemas.microsoft.com/office/drawing/2014/main" id="{E7DE2009-FC1D-5DB0-90B9-963BEF80A156}"/>
              </a:ext>
            </a:extLst>
          </p:cNvPr>
          <p:cNvSpPr/>
          <p:nvPr/>
        </p:nvSpPr>
        <p:spPr>
          <a:xfrm>
            <a:off x="1219201" y="1285103"/>
            <a:ext cx="15721324" cy="7933038"/>
          </a:xfrm>
          <a:prstGeom prst="roundRect">
            <a:avLst/>
          </a:prstGeom>
          <a:solidFill>
            <a:schemeClr val="tx2"/>
          </a:solidFill>
          <a:ln>
            <a:solidFill>
              <a:srgbClr val="107F07"/>
            </a:solidFill>
          </a:ln>
        </p:spPr>
        <p:style>
          <a:lnRef idx="2">
            <a:schemeClr val="accent6"/>
          </a:lnRef>
          <a:fillRef idx="1">
            <a:schemeClr val="lt1"/>
          </a:fillRef>
          <a:effectRef idx="0">
            <a:schemeClr val="accent6"/>
          </a:effectRef>
          <a:fontRef idx="minor">
            <a:schemeClr val="dk1"/>
          </a:fontRef>
        </p:style>
        <p:txBody>
          <a:bodyPr rtlCol="0" anchor="ctr"/>
          <a:lstStyle/>
          <a:p>
            <a:r>
              <a:rPr lang="en-US" sz="3600" b="1" dirty="0">
                <a:solidFill>
                  <a:srgbClr val="107F07"/>
                </a:solidFill>
                <a:latin typeface="Times New Roman" panose="02020603050405020304" pitchFamily="18" charset="0"/>
                <a:cs typeface="Times New Roman" panose="02020603050405020304" pitchFamily="18" charset="0"/>
              </a:rPr>
              <a:t>III</a:t>
            </a:r>
            <a:r>
              <a:rPr lang="bg-BG" sz="3600" b="1" dirty="0">
                <a:solidFill>
                  <a:srgbClr val="107F07"/>
                </a:solidFill>
                <a:latin typeface="Times New Roman" panose="02020603050405020304" pitchFamily="18" charset="0"/>
                <a:cs typeface="Times New Roman" panose="02020603050405020304" pitchFamily="18" charset="0"/>
              </a:rPr>
              <a:t>. Актуализиране на стари знания - 5 минути</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dirty="0">
                <a:solidFill>
                  <a:srgbClr val="107F07"/>
                </a:solidFill>
                <a:latin typeface="Times New Roman" panose="02020603050405020304" pitchFamily="18" charset="0"/>
                <a:cs typeface="Times New Roman" panose="02020603050405020304" pitchFamily="18" charset="0"/>
              </a:rPr>
              <a:t>Учителят припомня знания от Човекът и природата.</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dirty="0">
                <a:solidFill>
                  <a:srgbClr val="107F07"/>
                </a:solidFill>
                <a:latin typeface="Times New Roman" panose="02020603050405020304" pitchFamily="18" charset="0"/>
                <a:cs typeface="Times New Roman" panose="02020603050405020304" pitchFamily="18" charset="0"/>
              </a:rPr>
              <a:t>Въпрос- Кои са основните части на растението? </a:t>
            </a:r>
          </a:p>
          <a:p>
            <a:r>
              <a:rPr lang="bg-BG" sz="3600" dirty="0">
                <a:solidFill>
                  <a:srgbClr val="107F07"/>
                </a:solidFill>
                <a:latin typeface="Times New Roman" panose="02020603050405020304" pitchFamily="18" charset="0"/>
                <a:cs typeface="Times New Roman" panose="02020603050405020304" pitchFamily="18" charset="0"/>
              </a:rPr>
              <a:t>Отговор- Растението има корен, стъбло, листа, цвят и плод</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dirty="0">
                <a:solidFill>
                  <a:srgbClr val="107F07"/>
                </a:solidFill>
                <a:latin typeface="Times New Roman" panose="02020603050405020304" pitchFamily="18" charset="0"/>
                <a:cs typeface="Times New Roman" panose="02020603050405020304" pitchFamily="18" charset="0"/>
              </a:rPr>
              <a:t>Въпрос- Каква е ролята на корена? </a:t>
            </a:r>
          </a:p>
          <a:p>
            <a:r>
              <a:rPr lang="bg-BG" sz="3600" dirty="0">
                <a:solidFill>
                  <a:srgbClr val="107F07"/>
                </a:solidFill>
                <a:latin typeface="Times New Roman" panose="02020603050405020304" pitchFamily="18" charset="0"/>
                <a:cs typeface="Times New Roman" panose="02020603050405020304" pitchFamily="18" charset="0"/>
              </a:rPr>
              <a:t>Отговор- Коренът приема вода и хранителни вещества</a:t>
            </a:r>
          </a:p>
          <a:p>
            <a:endParaRPr lang="bg-BG" sz="3600" dirty="0">
              <a:solidFill>
                <a:srgbClr val="107F07"/>
              </a:solidFill>
              <a:latin typeface="Times New Roman" panose="02020603050405020304" pitchFamily="18" charset="0"/>
              <a:cs typeface="Times New Roman" panose="02020603050405020304" pitchFamily="18" charset="0"/>
            </a:endParaRPr>
          </a:p>
          <a:p>
            <a:r>
              <a:rPr lang="bg-BG" sz="3600" dirty="0">
                <a:solidFill>
                  <a:srgbClr val="107F07"/>
                </a:solidFill>
                <a:latin typeface="Times New Roman" panose="02020603050405020304" pitchFamily="18" charset="0"/>
                <a:cs typeface="Times New Roman" panose="02020603050405020304" pitchFamily="18" charset="0"/>
              </a:rPr>
              <a:t>Въпрос- Какво е екосистема? </a:t>
            </a:r>
          </a:p>
          <a:p>
            <a:r>
              <a:rPr lang="bg-BG" sz="3600" dirty="0">
                <a:solidFill>
                  <a:srgbClr val="107F07"/>
                </a:solidFill>
                <a:latin typeface="Times New Roman" panose="02020603050405020304" pitchFamily="18" charset="0"/>
                <a:cs typeface="Times New Roman" panose="02020603050405020304" pitchFamily="18" charset="0"/>
              </a:rPr>
              <a:t>Отговор- Екосистемата включва живи организми и нежива среда.</a:t>
            </a:r>
          </a:p>
          <a:p>
            <a:r>
              <a:rPr lang="bg-BG" sz="3600" dirty="0">
                <a:solidFill>
                  <a:srgbClr val="107F07"/>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73230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95">
          <a:extLst>
            <a:ext uri="{FF2B5EF4-FFF2-40B4-BE49-F238E27FC236}">
              <a16:creationId xmlns:a16="http://schemas.microsoft.com/office/drawing/2014/main" id="{0BB850C8-ECC0-95AD-5D66-1731E9D83CE8}"/>
            </a:ext>
          </a:extLst>
        </p:cNvPr>
        <p:cNvGrpSpPr/>
        <p:nvPr/>
      </p:nvGrpSpPr>
      <p:grpSpPr>
        <a:xfrm>
          <a:off x="0" y="0"/>
          <a:ext cx="0" cy="0"/>
          <a:chOff x="0" y="0"/>
          <a:chExt cx="0" cy="0"/>
        </a:xfrm>
      </p:grpSpPr>
      <p:sp>
        <p:nvSpPr>
          <p:cNvPr id="2" name="Текстово поле 1">
            <a:extLst>
              <a:ext uri="{FF2B5EF4-FFF2-40B4-BE49-F238E27FC236}">
                <a16:creationId xmlns:a16="http://schemas.microsoft.com/office/drawing/2014/main" id="{C7F1E0AA-CB51-93D5-4640-CB5DBD489F76}"/>
              </a:ext>
            </a:extLst>
          </p:cNvPr>
          <p:cNvSpPr txBox="1"/>
          <p:nvPr/>
        </p:nvSpPr>
        <p:spPr>
          <a:xfrm>
            <a:off x="1233714" y="754743"/>
            <a:ext cx="13556343" cy="646331"/>
          </a:xfrm>
          <a:prstGeom prst="rect">
            <a:avLst/>
          </a:prstGeom>
          <a:noFill/>
        </p:spPr>
        <p:txBody>
          <a:bodyPr wrap="square" rtlCol="0">
            <a:spAutoFit/>
          </a:bodyPr>
          <a:lstStyle/>
          <a:p>
            <a:r>
              <a:rPr lang="en-US" sz="3600" b="1" dirty="0">
                <a:solidFill>
                  <a:srgbClr val="FFCCFF"/>
                </a:solidFill>
                <a:latin typeface="Times New Roman" panose="02020603050405020304" pitchFamily="18" charset="0"/>
                <a:cs typeface="Times New Roman" panose="02020603050405020304" pitchFamily="18" charset="0"/>
              </a:rPr>
              <a:t>IV</a:t>
            </a:r>
            <a:r>
              <a:rPr lang="bg-BG" sz="3600" b="1" dirty="0">
                <a:solidFill>
                  <a:srgbClr val="FFCCFF"/>
                </a:solidFill>
                <a:latin typeface="Times New Roman" panose="02020603050405020304" pitchFamily="18" charset="0"/>
                <a:cs typeface="Times New Roman" panose="02020603050405020304" pitchFamily="18" charset="0"/>
              </a:rPr>
              <a:t>. Представяне на новите знания - 15 минути</a:t>
            </a:r>
            <a:endParaRPr lang="bg-BG" sz="3600" dirty="0">
              <a:solidFill>
                <a:srgbClr val="FFCCFF"/>
              </a:solidFill>
              <a:latin typeface="Times New Roman" panose="02020603050405020304" pitchFamily="18" charset="0"/>
              <a:cs typeface="Times New Roman" panose="02020603050405020304" pitchFamily="18" charset="0"/>
            </a:endParaRPr>
          </a:p>
        </p:txBody>
      </p:sp>
      <p:sp>
        <p:nvSpPr>
          <p:cNvPr id="3" name="Правоъгълник: с два заоблени срещуположни ъгъла 2">
            <a:extLst>
              <a:ext uri="{FF2B5EF4-FFF2-40B4-BE49-F238E27FC236}">
                <a16:creationId xmlns:a16="http://schemas.microsoft.com/office/drawing/2014/main" id="{3050DBA7-4576-B6A8-321F-D35B8CB21D02}"/>
              </a:ext>
            </a:extLst>
          </p:cNvPr>
          <p:cNvSpPr/>
          <p:nvPr/>
        </p:nvSpPr>
        <p:spPr>
          <a:xfrm>
            <a:off x="972457" y="1731316"/>
            <a:ext cx="7561943" cy="8186055"/>
          </a:xfrm>
          <a:prstGeom prst="round2DiagRec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4" name="Текстово поле 3">
            <a:extLst>
              <a:ext uri="{FF2B5EF4-FFF2-40B4-BE49-F238E27FC236}">
                <a16:creationId xmlns:a16="http://schemas.microsoft.com/office/drawing/2014/main" id="{693B7AAE-A2A6-34D9-AEF4-E81CB7A703B9}"/>
              </a:ext>
            </a:extLst>
          </p:cNvPr>
          <p:cNvSpPr txBox="1"/>
          <p:nvPr/>
        </p:nvSpPr>
        <p:spPr>
          <a:xfrm>
            <a:off x="1233714" y="2253304"/>
            <a:ext cx="7271657" cy="7478970"/>
          </a:xfrm>
          <a:prstGeom prst="rect">
            <a:avLst/>
          </a:prstGeom>
          <a:noFill/>
        </p:spPr>
        <p:txBody>
          <a:bodyPr wrap="square" rtlCol="0">
            <a:spAutoFit/>
          </a:bodyPr>
          <a:lstStyle/>
          <a:p>
            <a:r>
              <a:rPr lang="bg-BG" sz="2800" b="1" dirty="0">
                <a:solidFill>
                  <a:srgbClr val="107F07"/>
                </a:solidFill>
                <a:latin typeface="Times New Roman" panose="02020603050405020304" pitchFamily="18" charset="0"/>
                <a:cs typeface="Times New Roman" panose="02020603050405020304" pitchFamily="18" charset="0"/>
              </a:rPr>
              <a:t>1</a:t>
            </a:r>
            <a:r>
              <a:rPr lang="bg-BG" sz="3200" b="1" dirty="0">
                <a:solidFill>
                  <a:srgbClr val="107F07"/>
                </a:solidFill>
                <a:latin typeface="Times New Roman" panose="02020603050405020304" pitchFamily="18" charset="0"/>
                <a:cs typeface="Times New Roman" panose="02020603050405020304" pitchFamily="18" charset="0"/>
              </a:rPr>
              <a:t>. Какво е оранжерия?</a:t>
            </a:r>
          </a:p>
          <a:p>
            <a:endParaRPr lang="bg-BG" sz="3200" dirty="0">
              <a:solidFill>
                <a:srgbClr val="107F07"/>
              </a:solidFill>
              <a:latin typeface="Times New Roman" panose="02020603050405020304" pitchFamily="18" charset="0"/>
              <a:cs typeface="Times New Roman" panose="02020603050405020304" pitchFamily="18" charset="0"/>
            </a:endParaRPr>
          </a:p>
          <a:p>
            <a:r>
              <a:rPr lang="bg-BG" sz="3200" b="1" dirty="0">
                <a:solidFill>
                  <a:srgbClr val="107F07"/>
                </a:solidFill>
                <a:latin typeface="Times New Roman" panose="02020603050405020304" pitchFamily="18" charset="0"/>
                <a:cs typeface="Times New Roman" panose="02020603050405020304" pitchFamily="18" charset="0"/>
              </a:rPr>
              <a:t>Учител: </a:t>
            </a:r>
            <a:r>
              <a:rPr lang="bg-BG" sz="3200" dirty="0">
                <a:solidFill>
                  <a:srgbClr val="107F07"/>
                </a:solidFill>
                <a:latin typeface="Times New Roman" panose="02020603050405020304" pitchFamily="18" charset="0"/>
                <a:cs typeface="Times New Roman" panose="02020603050405020304" pitchFamily="18" charset="0"/>
              </a:rPr>
              <a:t>Оранжерията е място, създадено от човека, в което растенията се отглеждат при по-благоприятни условия. В нея могат да се контролират:</a:t>
            </a:r>
          </a:p>
          <a:p>
            <a:pPr lvl="0"/>
            <a:r>
              <a:rPr lang="bg-BG" sz="3200" dirty="0">
                <a:solidFill>
                  <a:srgbClr val="107F07"/>
                </a:solidFill>
                <a:latin typeface="Times New Roman" panose="02020603050405020304" pitchFamily="18" charset="0"/>
                <a:cs typeface="Times New Roman" panose="02020603050405020304" pitchFamily="18" charset="0"/>
              </a:rPr>
              <a:t>-температурата; </a:t>
            </a:r>
          </a:p>
          <a:p>
            <a:pPr lvl="0"/>
            <a:r>
              <a:rPr lang="bg-BG" sz="3200" dirty="0">
                <a:solidFill>
                  <a:srgbClr val="107F07"/>
                </a:solidFill>
                <a:latin typeface="Times New Roman" panose="02020603050405020304" pitchFamily="18" charset="0"/>
                <a:cs typeface="Times New Roman" panose="02020603050405020304" pitchFamily="18" charset="0"/>
              </a:rPr>
              <a:t>-влажността; </a:t>
            </a:r>
          </a:p>
          <a:p>
            <a:pPr lvl="0"/>
            <a:r>
              <a:rPr lang="bg-BG" sz="3200" dirty="0">
                <a:solidFill>
                  <a:srgbClr val="107F07"/>
                </a:solidFill>
                <a:latin typeface="Times New Roman" panose="02020603050405020304" pitchFamily="18" charset="0"/>
                <a:cs typeface="Times New Roman" panose="02020603050405020304" pitchFamily="18" charset="0"/>
              </a:rPr>
              <a:t>-светлината; </a:t>
            </a:r>
          </a:p>
          <a:p>
            <a:pPr lvl="0"/>
            <a:r>
              <a:rPr lang="bg-BG" sz="3200" dirty="0">
                <a:solidFill>
                  <a:srgbClr val="107F07"/>
                </a:solidFill>
                <a:latin typeface="Times New Roman" panose="02020603050405020304" pitchFamily="18" charset="0"/>
                <a:cs typeface="Times New Roman" panose="02020603050405020304" pitchFamily="18" charset="0"/>
              </a:rPr>
              <a:t>-водата; </a:t>
            </a:r>
          </a:p>
          <a:p>
            <a:pPr lvl="0"/>
            <a:r>
              <a:rPr lang="bg-BG" sz="3200" dirty="0">
                <a:solidFill>
                  <a:srgbClr val="107F07"/>
                </a:solidFill>
                <a:latin typeface="Times New Roman" panose="02020603050405020304" pitchFamily="18" charset="0"/>
                <a:cs typeface="Times New Roman" panose="02020603050405020304" pitchFamily="18" charset="0"/>
              </a:rPr>
              <a:t>-храненето на растенията. </a:t>
            </a:r>
          </a:p>
          <a:p>
            <a:pPr lvl="0"/>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a:solidFill>
                  <a:srgbClr val="107F07"/>
                </a:solidFill>
                <a:latin typeface="Times New Roman" panose="02020603050405020304" pitchFamily="18" charset="0"/>
                <a:cs typeface="Times New Roman" panose="02020603050405020304" pitchFamily="18" charset="0"/>
              </a:rPr>
              <a:t>Оранжерията е пример как човек използва технологии, за да помогне на растенията да растат по-добре.</a:t>
            </a:r>
          </a:p>
        </p:txBody>
      </p:sp>
      <p:sp>
        <p:nvSpPr>
          <p:cNvPr id="5" name="Правоъгълник: с два заоблени срещуположни ъгъла 4">
            <a:extLst>
              <a:ext uri="{FF2B5EF4-FFF2-40B4-BE49-F238E27FC236}">
                <a16:creationId xmlns:a16="http://schemas.microsoft.com/office/drawing/2014/main" id="{C582696C-84EE-65FE-1FC4-675B14DD1FD3}"/>
              </a:ext>
            </a:extLst>
          </p:cNvPr>
          <p:cNvSpPr/>
          <p:nvPr/>
        </p:nvSpPr>
        <p:spPr>
          <a:xfrm>
            <a:off x="9753601" y="1731316"/>
            <a:ext cx="7402285" cy="8186054"/>
          </a:xfrm>
          <a:prstGeom prst="round2DiagRec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6" name="Текстово поле 5">
            <a:extLst>
              <a:ext uri="{FF2B5EF4-FFF2-40B4-BE49-F238E27FC236}">
                <a16:creationId xmlns:a16="http://schemas.microsoft.com/office/drawing/2014/main" id="{5CB61687-0346-81F2-4DEA-E653B9B5CF95}"/>
              </a:ext>
            </a:extLst>
          </p:cNvPr>
          <p:cNvSpPr txBox="1"/>
          <p:nvPr/>
        </p:nvSpPr>
        <p:spPr>
          <a:xfrm>
            <a:off x="10435771" y="2271408"/>
            <a:ext cx="6618515" cy="7478970"/>
          </a:xfrm>
          <a:prstGeom prst="rect">
            <a:avLst/>
          </a:prstGeom>
          <a:noFill/>
        </p:spPr>
        <p:txBody>
          <a:bodyPr wrap="square" rtlCol="0">
            <a:spAutoFit/>
          </a:bodyPr>
          <a:lstStyle/>
          <a:p>
            <a:r>
              <a:rPr lang="bg-BG" sz="3200" b="1" dirty="0">
                <a:solidFill>
                  <a:srgbClr val="107F07"/>
                </a:solidFill>
                <a:latin typeface="Times New Roman" panose="02020603050405020304" pitchFamily="18" charset="0"/>
                <a:cs typeface="Times New Roman" panose="02020603050405020304" pitchFamily="18" charset="0"/>
              </a:rPr>
              <a:t>2. Какво е устойчиво отглеждане?</a:t>
            </a:r>
          </a:p>
          <a:p>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a:solidFill>
                  <a:srgbClr val="107F07"/>
                </a:solidFill>
                <a:latin typeface="Times New Roman" panose="02020603050405020304" pitchFamily="18" charset="0"/>
                <a:cs typeface="Times New Roman" panose="02020603050405020304" pitchFamily="18" charset="0"/>
              </a:rPr>
              <a:t>Устойчивото отглеждане означава да произвеждаме храна така, че:</a:t>
            </a:r>
          </a:p>
          <a:p>
            <a:pPr lvl="0"/>
            <a:r>
              <a:rPr lang="bg-BG" sz="3200" dirty="0">
                <a:solidFill>
                  <a:srgbClr val="107F07"/>
                </a:solidFill>
                <a:latin typeface="Times New Roman" panose="02020603050405020304" pitchFamily="18" charset="0"/>
                <a:cs typeface="Times New Roman" panose="02020603050405020304" pitchFamily="18" charset="0"/>
              </a:rPr>
              <a:t>да не замърсяваме природата; </a:t>
            </a:r>
          </a:p>
          <a:p>
            <a:pPr lvl="0"/>
            <a:r>
              <a:rPr lang="bg-BG" sz="3200" dirty="0">
                <a:solidFill>
                  <a:srgbClr val="107F07"/>
                </a:solidFill>
                <a:latin typeface="Times New Roman" panose="02020603050405020304" pitchFamily="18" charset="0"/>
                <a:cs typeface="Times New Roman" panose="02020603050405020304" pitchFamily="18" charset="0"/>
              </a:rPr>
              <a:t>да използваме по-малко вода; </a:t>
            </a:r>
          </a:p>
          <a:p>
            <a:pPr lvl="0"/>
            <a:r>
              <a:rPr lang="bg-BG" sz="3200" dirty="0">
                <a:solidFill>
                  <a:srgbClr val="107F07"/>
                </a:solidFill>
                <a:latin typeface="Times New Roman" panose="02020603050405020304" pitchFamily="18" charset="0"/>
                <a:cs typeface="Times New Roman" panose="02020603050405020304" pitchFamily="18" charset="0"/>
              </a:rPr>
              <a:t>да не разхищаваме ресурси; </a:t>
            </a:r>
          </a:p>
          <a:p>
            <a:pPr lvl="0"/>
            <a:r>
              <a:rPr lang="bg-BG" sz="3200" dirty="0">
                <a:solidFill>
                  <a:srgbClr val="107F07"/>
                </a:solidFill>
                <a:latin typeface="Times New Roman" panose="02020603050405020304" pitchFamily="18" charset="0"/>
                <a:cs typeface="Times New Roman" panose="02020603050405020304" pitchFamily="18" charset="0"/>
              </a:rPr>
              <a:t>да пазим почвата и живите организми; </a:t>
            </a:r>
          </a:p>
          <a:p>
            <a:pPr lvl="0"/>
            <a:r>
              <a:rPr lang="bg-BG" sz="3200" dirty="0">
                <a:solidFill>
                  <a:srgbClr val="107F07"/>
                </a:solidFill>
                <a:latin typeface="Times New Roman" panose="02020603050405020304" pitchFamily="18" charset="0"/>
                <a:cs typeface="Times New Roman" panose="02020603050405020304" pitchFamily="18" charset="0"/>
              </a:rPr>
              <a:t>да използваме природни процеси.</a:t>
            </a:r>
          </a:p>
          <a:p>
            <a:pPr lvl="0"/>
            <a:r>
              <a:rPr lang="bg-BG" sz="3200" dirty="0">
                <a:solidFill>
                  <a:srgbClr val="107F07"/>
                </a:solidFill>
                <a:latin typeface="Times New Roman" panose="02020603050405020304" pitchFamily="18" charset="0"/>
                <a:cs typeface="Times New Roman" panose="02020603050405020304" pitchFamily="18" charset="0"/>
              </a:rPr>
              <a:t> </a:t>
            </a:r>
          </a:p>
          <a:p>
            <a:r>
              <a:rPr lang="bg-BG" sz="3200" b="1" dirty="0">
                <a:solidFill>
                  <a:srgbClr val="107F07"/>
                </a:solidFill>
                <a:latin typeface="Times New Roman" panose="02020603050405020304" pitchFamily="18" charset="0"/>
                <a:cs typeface="Times New Roman" panose="02020603050405020304" pitchFamily="18" charset="0"/>
              </a:rPr>
              <a:t>Пример:</a:t>
            </a:r>
            <a:r>
              <a:rPr lang="bg-BG" sz="3200" dirty="0">
                <a:solidFill>
                  <a:srgbClr val="107F07"/>
                </a:solidFill>
                <a:latin typeface="Times New Roman" panose="02020603050405020304" pitchFamily="18" charset="0"/>
                <a:cs typeface="Times New Roman" panose="02020603050405020304" pitchFamily="18" charset="0"/>
              </a:rPr>
              <a:t/>
            </a:r>
            <a:br>
              <a:rPr lang="bg-BG" sz="3200" dirty="0">
                <a:solidFill>
                  <a:srgbClr val="107F07"/>
                </a:solidFill>
                <a:latin typeface="Times New Roman" panose="02020603050405020304" pitchFamily="18" charset="0"/>
                <a:cs typeface="Times New Roman" panose="02020603050405020304" pitchFamily="18" charset="0"/>
              </a:rPr>
            </a:br>
            <a:r>
              <a:rPr lang="bg-BG" sz="3200" dirty="0">
                <a:solidFill>
                  <a:srgbClr val="107F07"/>
                </a:solidFill>
                <a:latin typeface="Times New Roman" panose="02020603050405020304" pitchFamily="18" charset="0"/>
                <a:cs typeface="Times New Roman" panose="02020603050405020304" pitchFamily="18" charset="0"/>
              </a:rPr>
              <a:t>Вместо да изхвърляме замърсена вода от рибите, я използваме за подхранване на растенията.</a:t>
            </a:r>
          </a:p>
        </p:txBody>
      </p:sp>
    </p:spTree>
    <p:extLst>
      <p:ext uri="{BB962C8B-B14F-4D97-AF65-F5344CB8AC3E}">
        <p14:creationId xmlns:p14="http://schemas.microsoft.com/office/powerpoint/2010/main" val="1069917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95">
          <a:extLst>
            <a:ext uri="{FF2B5EF4-FFF2-40B4-BE49-F238E27FC236}">
              <a16:creationId xmlns:a16="http://schemas.microsoft.com/office/drawing/2014/main" id="{D8FF31B3-C28B-BBA5-F449-111E0D3E26DA}"/>
            </a:ext>
          </a:extLst>
        </p:cNvPr>
        <p:cNvGrpSpPr/>
        <p:nvPr/>
      </p:nvGrpSpPr>
      <p:grpSpPr>
        <a:xfrm>
          <a:off x="0" y="0"/>
          <a:ext cx="0" cy="0"/>
          <a:chOff x="0" y="0"/>
          <a:chExt cx="0" cy="0"/>
        </a:xfrm>
      </p:grpSpPr>
      <p:sp>
        <p:nvSpPr>
          <p:cNvPr id="3" name="Правоъгълник: с два заоблени срещуположни ъгъла 2">
            <a:extLst>
              <a:ext uri="{FF2B5EF4-FFF2-40B4-BE49-F238E27FC236}">
                <a16:creationId xmlns:a16="http://schemas.microsoft.com/office/drawing/2014/main" id="{0AAAB120-3D54-EC03-B81C-2229A9F30A95}"/>
              </a:ext>
            </a:extLst>
          </p:cNvPr>
          <p:cNvSpPr/>
          <p:nvPr/>
        </p:nvSpPr>
        <p:spPr>
          <a:xfrm>
            <a:off x="420915" y="391886"/>
            <a:ext cx="8846456" cy="9525486"/>
          </a:xfrm>
          <a:prstGeom prst="round2DiagRect">
            <a:avLst>
              <a:gd name="adj1" fmla="val 16667"/>
              <a:gd name="adj2" fmla="val 192"/>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4" name="Текстово поле 3">
            <a:extLst>
              <a:ext uri="{FF2B5EF4-FFF2-40B4-BE49-F238E27FC236}">
                <a16:creationId xmlns:a16="http://schemas.microsoft.com/office/drawing/2014/main" id="{0FC676B6-473C-0105-F6AA-83AF8BB8B42E}"/>
              </a:ext>
            </a:extLst>
          </p:cNvPr>
          <p:cNvSpPr txBox="1"/>
          <p:nvPr/>
        </p:nvSpPr>
        <p:spPr>
          <a:xfrm>
            <a:off x="725715" y="835933"/>
            <a:ext cx="8273142" cy="8956298"/>
          </a:xfrm>
          <a:prstGeom prst="rect">
            <a:avLst/>
          </a:prstGeom>
          <a:noFill/>
        </p:spPr>
        <p:txBody>
          <a:bodyPr wrap="square" rtlCol="0">
            <a:spAutoFit/>
          </a:bodyPr>
          <a:lstStyle/>
          <a:p>
            <a:r>
              <a:rPr lang="bg-BG" sz="3200" b="1" dirty="0">
                <a:solidFill>
                  <a:srgbClr val="107F07"/>
                </a:solidFill>
                <a:latin typeface="Times New Roman" panose="02020603050405020304" pitchFamily="18" charset="0"/>
                <a:cs typeface="Times New Roman" panose="02020603050405020304" pitchFamily="18" charset="0"/>
              </a:rPr>
              <a:t>3. Какво е </a:t>
            </a:r>
            <a:r>
              <a:rPr lang="bg-BG" sz="3200" b="1" dirty="0" err="1">
                <a:solidFill>
                  <a:srgbClr val="107F07"/>
                </a:solidFill>
                <a:latin typeface="Times New Roman" panose="02020603050405020304" pitchFamily="18" charset="0"/>
                <a:cs typeface="Times New Roman" panose="02020603050405020304" pitchFamily="18" charset="0"/>
              </a:rPr>
              <a:t>аквапоника</a:t>
            </a:r>
            <a:r>
              <a:rPr lang="bg-BG" sz="3200" b="1" dirty="0">
                <a:solidFill>
                  <a:srgbClr val="107F07"/>
                </a:solidFill>
                <a:latin typeface="Times New Roman" panose="02020603050405020304" pitchFamily="18" charset="0"/>
                <a:cs typeface="Times New Roman" panose="02020603050405020304" pitchFamily="18" charset="0"/>
              </a:rPr>
              <a:t>?</a:t>
            </a:r>
          </a:p>
          <a:p>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err="1">
                <a:solidFill>
                  <a:srgbClr val="107F07"/>
                </a:solidFill>
                <a:latin typeface="Times New Roman" panose="02020603050405020304" pitchFamily="18" charset="0"/>
                <a:cs typeface="Times New Roman" panose="02020603050405020304" pitchFamily="18" charset="0"/>
              </a:rPr>
              <a:t>Аквапониката</a:t>
            </a:r>
            <a:r>
              <a:rPr lang="bg-BG" sz="3200" dirty="0">
                <a:solidFill>
                  <a:srgbClr val="107F07"/>
                </a:solidFill>
                <a:latin typeface="Times New Roman" panose="02020603050405020304" pitchFamily="18" charset="0"/>
                <a:cs typeface="Times New Roman" panose="02020603050405020304" pitchFamily="18" charset="0"/>
              </a:rPr>
              <a:t> е система, в която се отглеждат едновременно риби и растения.</a:t>
            </a:r>
          </a:p>
          <a:p>
            <a:r>
              <a:rPr lang="bg-BG" sz="3200" dirty="0">
                <a:solidFill>
                  <a:srgbClr val="107F07"/>
                </a:solidFill>
                <a:latin typeface="Times New Roman" panose="02020603050405020304" pitchFamily="18" charset="0"/>
                <a:cs typeface="Times New Roman" panose="02020603050405020304" pitchFamily="18" charset="0"/>
              </a:rPr>
              <a:t>В тази система:</a:t>
            </a:r>
          </a:p>
          <a:p>
            <a:pPr lvl="0"/>
            <a:r>
              <a:rPr lang="bg-BG" sz="3200" dirty="0">
                <a:solidFill>
                  <a:srgbClr val="107F07"/>
                </a:solidFill>
                <a:latin typeface="Times New Roman" panose="02020603050405020304" pitchFamily="18" charset="0"/>
                <a:cs typeface="Times New Roman" panose="02020603050405020304" pitchFamily="18" charset="0"/>
              </a:rPr>
              <a:t>-рибите живеят във вода; </a:t>
            </a:r>
          </a:p>
          <a:p>
            <a:pPr lvl="0"/>
            <a:r>
              <a:rPr lang="bg-BG" sz="3200" dirty="0">
                <a:solidFill>
                  <a:srgbClr val="107F07"/>
                </a:solidFill>
                <a:latin typeface="Times New Roman" panose="02020603050405020304" pitchFamily="18" charset="0"/>
                <a:cs typeface="Times New Roman" panose="02020603050405020304" pitchFamily="18" charset="0"/>
              </a:rPr>
              <a:t>-те отделят отпадни вещества; </a:t>
            </a:r>
          </a:p>
          <a:p>
            <a:pPr lvl="0"/>
            <a:r>
              <a:rPr lang="bg-BG" sz="3200" dirty="0">
                <a:solidFill>
                  <a:srgbClr val="107F07"/>
                </a:solidFill>
                <a:latin typeface="Times New Roman" panose="02020603050405020304" pitchFamily="18" charset="0"/>
                <a:cs typeface="Times New Roman" panose="02020603050405020304" pitchFamily="18" charset="0"/>
              </a:rPr>
              <a:t>-във водата се натрупва амоняк; </a:t>
            </a:r>
          </a:p>
          <a:p>
            <a:pPr lvl="0"/>
            <a:r>
              <a:rPr lang="bg-BG" sz="3200" dirty="0">
                <a:solidFill>
                  <a:srgbClr val="107F07"/>
                </a:solidFill>
                <a:latin typeface="Times New Roman" panose="02020603050405020304" pitchFamily="18" charset="0"/>
                <a:cs typeface="Times New Roman" panose="02020603050405020304" pitchFamily="18" charset="0"/>
              </a:rPr>
              <a:t>-полезни бактерии преработват амоняка; </a:t>
            </a:r>
          </a:p>
          <a:p>
            <a:pPr lvl="0"/>
            <a:r>
              <a:rPr lang="bg-BG" sz="3200" dirty="0">
                <a:solidFill>
                  <a:srgbClr val="107F07"/>
                </a:solidFill>
                <a:latin typeface="Times New Roman" panose="02020603050405020304" pitchFamily="18" charset="0"/>
                <a:cs typeface="Times New Roman" panose="02020603050405020304" pitchFamily="18" charset="0"/>
              </a:rPr>
              <a:t>-образуват се азотни хранителни вещества; </a:t>
            </a:r>
          </a:p>
          <a:p>
            <a:pPr lvl="0"/>
            <a:r>
              <a:rPr lang="bg-BG" sz="3200" dirty="0">
                <a:solidFill>
                  <a:srgbClr val="107F07"/>
                </a:solidFill>
                <a:latin typeface="Times New Roman" panose="02020603050405020304" pitchFamily="18" charset="0"/>
                <a:cs typeface="Times New Roman" panose="02020603050405020304" pitchFamily="18" charset="0"/>
              </a:rPr>
              <a:t>-растенията ги приемат чрез корените; </a:t>
            </a:r>
          </a:p>
          <a:p>
            <a:pPr lvl="0"/>
            <a:r>
              <a:rPr lang="bg-BG" sz="3200" dirty="0">
                <a:solidFill>
                  <a:srgbClr val="107F07"/>
                </a:solidFill>
                <a:latin typeface="Times New Roman" panose="02020603050405020304" pitchFamily="18" charset="0"/>
                <a:cs typeface="Times New Roman" panose="02020603050405020304" pitchFamily="18" charset="0"/>
              </a:rPr>
              <a:t>-водата се пречиства и може отново да се върне при рибите. </a:t>
            </a:r>
          </a:p>
          <a:p>
            <a:pPr lvl="0"/>
            <a:endParaRPr lang="bg-BG" sz="3200" dirty="0">
              <a:solidFill>
                <a:srgbClr val="107F07"/>
              </a:solidFill>
              <a:latin typeface="Times New Roman" panose="02020603050405020304" pitchFamily="18" charset="0"/>
              <a:cs typeface="Times New Roman" panose="02020603050405020304" pitchFamily="18" charset="0"/>
            </a:endParaRPr>
          </a:p>
          <a:p>
            <a:r>
              <a:rPr lang="bg-BG" sz="3200" b="1" dirty="0">
                <a:solidFill>
                  <a:srgbClr val="107F07"/>
                </a:solidFill>
                <a:latin typeface="Times New Roman" panose="02020603050405020304" pitchFamily="18" charset="0"/>
                <a:cs typeface="Times New Roman" panose="02020603050405020304" pitchFamily="18" charset="0"/>
              </a:rPr>
              <a:t>Схема:</a:t>
            </a:r>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a:solidFill>
                  <a:srgbClr val="107F07"/>
                </a:solidFill>
                <a:latin typeface="Times New Roman" panose="02020603050405020304" pitchFamily="18" charset="0"/>
                <a:cs typeface="Times New Roman" panose="02020603050405020304" pitchFamily="18" charset="0"/>
              </a:rPr>
              <a:t>Риби → амоняк → бактерии → азотни вещества → растения → пречистена вода → риби</a:t>
            </a:r>
          </a:p>
        </p:txBody>
      </p:sp>
      <p:sp>
        <p:nvSpPr>
          <p:cNvPr id="5" name="Правоъгълник: с два заоблени срещуположни ъгъла 4">
            <a:extLst>
              <a:ext uri="{FF2B5EF4-FFF2-40B4-BE49-F238E27FC236}">
                <a16:creationId xmlns:a16="http://schemas.microsoft.com/office/drawing/2014/main" id="{3D6A5F3B-4EAE-2C6B-05CD-F126F5F1FF36}"/>
              </a:ext>
            </a:extLst>
          </p:cNvPr>
          <p:cNvSpPr/>
          <p:nvPr/>
        </p:nvSpPr>
        <p:spPr>
          <a:xfrm>
            <a:off x="9942285" y="391886"/>
            <a:ext cx="7924799" cy="9400345"/>
          </a:xfrm>
          <a:prstGeom prst="round2DiagRec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6" name="Текстово поле 5">
            <a:extLst>
              <a:ext uri="{FF2B5EF4-FFF2-40B4-BE49-F238E27FC236}">
                <a16:creationId xmlns:a16="http://schemas.microsoft.com/office/drawing/2014/main" id="{28A34F88-1DB0-9530-25A3-47D227862B0E}"/>
              </a:ext>
            </a:extLst>
          </p:cNvPr>
          <p:cNvSpPr txBox="1"/>
          <p:nvPr/>
        </p:nvSpPr>
        <p:spPr>
          <a:xfrm>
            <a:off x="10475685" y="2677808"/>
            <a:ext cx="6858000" cy="584775"/>
          </a:xfrm>
          <a:prstGeom prst="rect">
            <a:avLst/>
          </a:prstGeom>
          <a:noFill/>
        </p:spPr>
        <p:txBody>
          <a:bodyPr wrap="square" rtlCol="0">
            <a:spAutoFit/>
          </a:bodyPr>
          <a:lstStyle/>
          <a:p>
            <a:r>
              <a:rPr lang="bg-BG" sz="3200" dirty="0">
                <a:solidFill>
                  <a:srgbClr val="107F07"/>
                </a:solidFill>
                <a:latin typeface="Times New Roman" panose="02020603050405020304" pitchFamily="18" charset="0"/>
                <a:cs typeface="Times New Roman" panose="02020603050405020304" pitchFamily="18" charset="0"/>
              </a:rPr>
              <a:t>.</a:t>
            </a:r>
          </a:p>
        </p:txBody>
      </p:sp>
      <p:pic>
        <p:nvPicPr>
          <p:cNvPr id="9" name="Картина 8">
            <a:extLst>
              <a:ext uri="{FF2B5EF4-FFF2-40B4-BE49-F238E27FC236}">
                <a16:creationId xmlns:a16="http://schemas.microsoft.com/office/drawing/2014/main" id="{C3C558AA-097D-19BC-4176-7D98E1AE0BC1}"/>
              </a:ext>
            </a:extLst>
          </p:cNvPr>
          <p:cNvPicPr>
            <a:picLocks noChangeAspect="1"/>
          </p:cNvPicPr>
          <p:nvPr/>
        </p:nvPicPr>
        <p:blipFill>
          <a:blip r:embed="rId3"/>
          <a:stretch>
            <a:fillRect/>
          </a:stretch>
        </p:blipFill>
        <p:spPr>
          <a:xfrm>
            <a:off x="10036629" y="2038615"/>
            <a:ext cx="7830455" cy="6474014"/>
          </a:xfrm>
          <a:prstGeom prst="rect">
            <a:avLst/>
          </a:prstGeom>
          <a:effectLst>
            <a:softEdge rad="215900"/>
          </a:effectLst>
        </p:spPr>
      </p:pic>
    </p:spTree>
    <p:extLst>
      <p:ext uri="{BB962C8B-B14F-4D97-AF65-F5344CB8AC3E}">
        <p14:creationId xmlns:p14="http://schemas.microsoft.com/office/powerpoint/2010/main" val="3798144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95">
          <a:extLst>
            <a:ext uri="{FF2B5EF4-FFF2-40B4-BE49-F238E27FC236}">
              <a16:creationId xmlns:a16="http://schemas.microsoft.com/office/drawing/2014/main" id="{08723B87-25E8-074B-B50A-351C4D09B749}"/>
            </a:ext>
          </a:extLst>
        </p:cNvPr>
        <p:cNvGrpSpPr/>
        <p:nvPr/>
      </p:nvGrpSpPr>
      <p:grpSpPr>
        <a:xfrm>
          <a:off x="0" y="0"/>
          <a:ext cx="0" cy="0"/>
          <a:chOff x="0" y="0"/>
          <a:chExt cx="0" cy="0"/>
        </a:xfrm>
      </p:grpSpPr>
      <p:sp>
        <p:nvSpPr>
          <p:cNvPr id="3" name="Правоъгълник: с два заоблени срещуположни ъгъла 2">
            <a:extLst>
              <a:ext uri="{FF2B5EF4-FFF2-40B4-BE49-F238E27FC236}">
                <a16:creationId xmlns:a16="http://schemas.microsoft.com/office/drawing/2014/main" id="{E3345B26-CC80-45D3-4494-405E5CE7AA3B}"/>
              </a:ext>
            </a:extLst>
          </p:cNvPr>
          <p:cNvSpPr/>
          <p:nvPr/>
        </p:nvSpPr>
        <p:spPr>
          <a:xfrm>
            <a:off x="420915" y="391886"/>
            <a:ext cx="8846456" cy="9525486"/>
          </a:xfrm>
          <a:prstGeom prst="round2DiagRect">
            <a:avLst>
              <a:gd name="adj1" fmla="val 16667"/>
              <a:gd name="adj2" fmla="val 192"/>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5" name="Правоъгълник: с два заоблени срещуположни ъгъла 4">
            <a:extLst>
              <a:ext uri="{FF2B5EF4-FFF2-40B4-BE49-F238E27FC236}">
                <a16:creationId xmlns:a16="http://schemas.microsoft.com/office/drawing/2014/main" id="{14F10B33-D9EE-0562-5256-9566B201FA6D}"/>
              </a:ext>
            </a:extLst>
          </p:cNvPr>
          <p:cNvSpPr/>
          <p:nvPr/>
        </p:nvSpPr>
        <p:spPr>
          <a:xfrm>
            <a:off x="9942286" y="2239315"/>
            <a:ext cx="7924799" cy="7678057"/>
          </a:xfrm>
          <a:prstGeom prst="round2DiagRec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6" name="Текстово поле 5">
            <a:extLst>
              <a:ext uri="{FF2B5EF4-FFF2-40B4-BE49-F238E27FC236}">
                <a16:creationId xmlns:a16="http://schemas.microsoft.com/office/drawing/2014/main" id="{DDF0AD5D-88DF-7621-AAC5-9F18355063E3}"/>
              </a:ext>
            </a:extLst>
          </p:cNvPr>
          <p:cNvSpPr txBox="1"/>
          <p:nvPr/>
        </p:nvSpPr>
        <p:spPr>
          <a:xfrm>
            <a:off x="10475685" y="2677808"/>
            <a:ext cx="6858000" cy="6494085"/>
          </a:xfrm>
          <a:prstGeom prst="rect">
            <a:avLst/>
          </a:prstGeom>
          <a:noFill/>
        </p:spPr>
        <p:txBody>
          <a:bodyPr wrap="square" rtlCol="0">
            <a:spAutoFit/>
          </a:bodyPr>
          <a:lstStyle/>
          <a:p>
            <a:r>
              <a:rPr lang="bg-BG" sz="3200" b="1" dirty="0">
                <a:solidFill>
                  <a:srgbClr val="107F07"/>
                </a:solidFill>
                <a:latin typeface="Times New Roman" panose="02020603050405020304" pitchFamily="18" charset="0"/>
                <a:cs typeface="Times New Roman" panose="02020603050405020304" pitchFamily="18" charset="0"/>
              </a:rPr>
              <a:t>4. Ролята на рибите</a:t>
            </a:r>
          </a:p>
          <a:p>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a:solidFill>
                  <a:srgbClr val="107F07"/>
                </a:solidFill>
                <a:latin typeface="Times New Roman" panose="02020603050405020304" pitchFamily="18" charset="0"/>
                <a:cs typeface="Times New Roman" panose="02020603050405020304" pitchFamily="18" charset="0"/>
              </a:rPr>
              <a:t>В оранжерията се отглеждат шарани. Те:</a:t>
            </a:r>
          </a:p>
          <a:p>
            <a:pPr lvl="0"/>
            <a:r>
              <a:rPr lang="bg-BG" sz="3200" dirty="0">
                <a:solidFill>
                  <a:srgbClr val="107F07"/>
                </a:solidFill>
                <a:latin typeface="Times New Roman" panose="02020603050405020304" pitchFamily="18" charset="0"/>
                <a:cs typeface="Times New Roman" panose="02020603050405020304" pitchFamily="18" charset="0"/>
              </a:rPr>
              <a:t>-живеят във воден басейн; </a:t>
            </a:r>
          </a:p>
          <a:p>
            <a:pPr lvl="0"/>
            <a:r>
              <a:rPr lang="bg-BG" sz="3200" dirty="0">
                <a:solidFill>
                  <a:srgbClr val="107F07"/>
                </a:solidFill>
                <a:latin typeface="Times New Roman" panose="02020603050405020304" pitchFamily="18" charset="0"/>
                <a:cs typeface="Times New Roman" panose="02020603050405020304" pitchFamily="18" charset="0"/>
              </a:rPr>
              <a:t>се хранят; </a:t>
            </a:r>
          </a:p>
          <a:p>
            <a:pPr lvl="0"/>
            <a:r>
              <a:rPr lang="bg-BG" sz="3200" dirty="0">
                <a:solidFill>
                  <a:srgbClr val="107F07"/>
                </a:solidFill>
                <a:latin typeface="Times New Roman" panose="02020603050405020304" pitchFamily="18" charset="0"/>
                <a:cs typeface="Times New Roman" panose="02020603050405020304" pitchFamily="18" charset="0"/>
              </a:rPr>
              <a:t>-отделят отпадни вещества; </a:t>
            </a:r>
          </a:p>
          <a:p>
            <a:pPr lvl="0"/>
            <a:r>
              <a:rPr lang="bg-BG" sz="3200" dirty="0">
                <a:solidFill>
                  <a:srgbClr val="107F07"/>
                </a:solidFill>
                <a:latin typeface="Times New Roman" panose="02020603050405020304" pitchFamily="18" charset="0"/>
                <a:cs typeface="Times New Roman" panose="02020603050405020304" pitchFamily="18" charset="0"/>
              </a:rPr>
              <a:t>-чрез тях във водата попада амоняк. </a:t>
            </a:r>
          </a:p>
          <a:p>
            <a:pPr lvl="0"/>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a:solidFill>
                  <a:srgbClr val="107F07"/>
                </a:solidFill>
                <a:latin typeface="Times New Roman" panose="02020603050405020304" pitchFamily="18" charset="0"/>
                <a:cs typeface="Times New Roman" panose="02020603050405020304" pitchFamily="18" charset="0"/>
              </a:rPr>
              <a:t>Амонякът сам по себе си може да бъде вреден за рибите, ако се натрупа в големи количества. Затова системата трябва да работи правилно.</a:t>
            </a:r>
          </a:p>
        </p:txBody>
      </p:sp>
      <p:pic>
        <p:nvPicPr>
          <p:cNvPr id="7" name="Картина 6">
            <a:extLst>
              <a:ext uri="{FF2B5EF4-FFF2-40B4-BE49-F238E27FC236}">
                <a16:creationId xmlns:a16="http://schemas.microsoft.com/office/drawing/2014/main" id="{F38D2EB7-1797-DA86-E20D-4C081A834663}"/>
              </a:ext>
            </a:extLst>
          </p:cNvPr>
          <p:cNvPicPr>
            <a:picLocks noChangeAspect="1"/>
          </p:cNvPicPr>
          <p:nvPr/>
        </p:nvPicPr>
        <p:blipFill>
          <a:blip r:embed="rId3"/>
          <a:stretch>
            <a:fillRect/>
          </a:stretch>
        </p:blipFill>
        <p:spPr>
          <a:xfrm>
            <a:off x="1231063" y="391886"/>
            <a:ext cx="7596274" cy="9736156"/>
          </a:xfrm>
          <a:prstGeom prst="rect">
            <a:avLst/>
          </a:prstGeom>
        </p:spPr>
      </p:pic>
    </p:spTree>
    <p:extLst>
      <p:ext uri="{BB962C8B-B14F-4D97-AF65-F5344CB8AC3E}">
        <p14:creationId xmlns:p14="http://schemas.microsoft.com/office/powerpoint/2010/main" val="1763552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95">
          <a:extLst>
            <a:ext uri="{FF2B5EF4-FFF2-40B4-BE49-F238E27FC236}">
              <a16:creationId xmlns:a16="http://schemas.microsoft.com/office/drawing/2014/main" id="{12594AA6-2BE1-0CCD-5FE0-DD3CFE6C18E0}"/>
            </a:ext>
          </a:extLst>
        </p:cNvPr>
        <p:cNvGrpSpPr/>
        <p:nvPr/>
      </p:nvGrpSpPr>
      <p:grpSpPr>
        <a:xfrm>
          <a:off x="0" y="0"/>
          <a:ext cx="0" cy="0"/>
          <a:chOff x="0" y="0"/>
          <a:chExt cx="0" cy="0"/>
        </a:xfrm>
      </p:grpSpPr>
      <p:sp>
        <p:nvSpPr>
          <p:cNvPr id="2" name="Блоксхема: документ 1">
            <a:extLst>
              <a:ext uri="{FF2B5EF4-FFF2-40B4-BE49-F238E27FC236}">
                <a16:creationId xmlns:a16="http://schemas.microsoft.com/office/drawing/2014/main" id="{E4F15B57-DDD4-CA3F-B0A7-129DAA061CB3}"/>
              </a:ext>
            </a:extLst>
          </p:cNvPr>
          <p:cNvSpPr/>
          <p:nvPr/>
        </p:nvSpPr>
        <p:spPr>
          <a:xfrm>
            <a:off x="188686" y="449942"/>
            <a:ext cx="5718628" cy="8694058"/>
          </a:xfrm>
          <a:prstGeom prst="flowChartDocumen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7" name="Блоксхема: документ 6">
            <a:extLst>
              <a:ext uri="{FF2B5EF4-FFF2-40B4-BE49-F238E27FC236}">
                <a16:creationId xmlns:a16="http://schemas.microsoft.com/office/drawing/2014/main" id="{4CC99973-47C8-ACB1-08BC-9234F034BC63}"/>
              </a:ext>
            </a:extLst>
          </p:cNvPr>
          <p:cNvSpPr/>
          <p:nvPr/>
        </p:nvSpPr>
        <p:spPr>
          <a:xfrm>
            <a:off x="6154062" y="1042692"/>
            <a:ext cx="5718628" cy="8694057"/>
          </a:xfrm>
          <a:prstGeom prst="flowChartDocumen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dirty="0"/>
          </a:p>
        </p:txBody>
      </p:sp>
      <p:sp>
        <p:nvSpPr>
          <p:cNvPr id="8" name="Блоксхема: документ 7">
            <a:extLst>
              <a:ext uri="{FF2B5EF4-FFF2-40B4-BE49-F238E27FC236}">
                <a16:creationId xmlns:a16="http://schemas.microsoft.com/office/drawing/2014/main" id="{F57FF162-F1EC-6AFC-221C-1377CCD26748}"/>
              </a:ext>
            </a:extLst>
          </p:cNvPr>
          <p:cNvSpPr/>
          <p:nvPr/>
        </p:nvSpPr>
        <p:spPr>
          <a:xfrm>
            <a:off x="12119438" y="1767113"/>
            <a:ext cx="5812963" cy="8519887"/>
          </a:xfrm>
          <a:prstGeom prst="flowChartDocumen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9" name="Текстово поле 8">
            <a:extLst>
              <a:ext uri="{FF2B5EF4-FFF2-40B4-BE49-F238E27FC236}">
                <a16:creationId xmlns:a16="http://schemas.microsoft.com/office/drawing/2014/main" id="{6E1B27C8-3C38-F7C2-8BA2-BA2763851917}"/>
              </a:ext>
            </a:extLst>
          </p:cNvPr>
          <p:cNvSpPr txBox="1"/>
          <p:nvPr/>
        </p:nvSpPr>
        <p:spPr>
          <a:xfrm>
            <a:off x="355599" y="609600"/>
            <a:ext cx="5718628" cy="6986528"/>
          </a:xfrm>
          <a:prstGeom prst="rect">
            <a:avLst/>
          </a:prstGeom>
          <a:noFill/>
        </p:spPr>
        <p:txBody>
          <a:bodyPr wrap="square" rtlCol="0">
            <a:spAutoFit/>
          </a:bodyPr>
          <a:lstStyle/>
          <a:p>
            <a:r>
              <a:rPr lang="bg-BG" sz="3200" b="1" dirty="0">
                <a:solidFill>
                  <a:srgbClr val="107F07"/>
                </a:solidFill>
                <a:latin typeface="Times New Roman" panose="02020603050405020304" pitchFamily="18" charset="0"/>
                <a:cs typeface="Times New Roman" panose="02020603050405020304" pitchFamily="18" charset="0"/>
              </a:rPr>
              <a:t>5. Ролята на бактериите</a:t>
            </a:r>
          </a:p>
          <a:p>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a:solidFill>
                  <a:srgbClr val="107F07"/>
                </a:solidFill>
                <a:latin typeface="Times New Roman" panose="02020603050405020304" pitchFamily="18" charset="0"/>
                <a:cs typeface="Times New Roman" panose="02020603050405020304" pitchFamily="18" charset="0"/>
              </a:rPr>
              <a:t>Полезните бактерии са много важни, макар че не ги виждаме с просто око.</a:t>
            </a:r>
          </a:p>
          <a:p>
            <a:r>
              <a:rPr lang="bg-BG" sz="3200" dirty="0">
                <a:solidFill>
                  <a:srgbClr val="107F07"/>
                </a:solidFill>
                <a:latin typeface="Times New Roman" panose="02020603050405020304" pitchFamily="18" charset="0"/>
                <a:cs typeface="Times New Roman" panose="02020603050405020304" pitchFamily="18" charset="0"/>
              </a:rPr>
              <a:t>Те:</a:t>
            </a:r>
          </a:p>
          <a:p>
            <a:pPr lvl="0"/>
            <a:r>
              <a:rPr lang="bg-BG" sz="3200" dirty="0">
                <a:solidFill>
                  <a:srgbClr val="107F07"/>
                </a:solidFill>
                <a:latin typeface="Times New Roman" panose="02020603050405020304" pitchFamily="18" charset="0"/>
                <a:cs typeface="Times New Roman" panose="02020603050405020304" pitchFamily="18" charset="0"/>
              </a:rPr>
              <a:t>-живеят във водата и по повърхностите в системата;</a:t>
            </a:r>
          </a:p>
          <a:p>
            <a:pPr lvl="0"/>
            <a:r>
              <a:rPr lang="bg-BG" sz="3200" dirty="0">
                <a:solidFill>
                  <a:srgbClr val="107F07"/>
                </a:solidFill>
                <a:latin typeface="Times New Roman" panose="02020603050405020304" pitchFamily="18" charset="0"/>
                <a:cs typeface="Times New Roman" panose="02020603050405020304" pitchFamily="18" charset="0"/>
              </a:rPr>
              <a:t>-преработват амоняка; </a:t>
            </a:r>
          </a:p>
          <a:p>
            <a:pPr lvl="0"/>
            <a:r>
              <a:rPr lang="bg-BG" sz="3200" dirty="0">
                <a:solidFill>
                  <a:srgbClr val="107F07"/>
                </a:solidFill>
                <a:latin typeface="Times New Roman" panose="02020603050405020304" pitchFamily="18" charset="0"/>
                <a:cs typeface="Times New Roman" panose="02020603050405020304" pitchFamily="18" charset="0"/>
              </a:rPr>
              <a:t>-превръщат го във вещества, които растенията могат да използват; </a:t>
            </a:r>
          </a:p>
          <a:p>
            <a:pPr lvl="0"/>
            <a:r>
              <a:rPr lang="bg-BG" sz="3200" dirty="0">
                <a:solidFill>
                  <a:srgbClr val="107F07"/>
                </a:solidFill>
                <a:latin typeface="Times New Roman" panose="02020603050405020304" pitchFamily="18" charset="0"/>
                <a:cs typeface="Times New Roman" panose="02020603050405020304" pitchFamily="18" charset="0"/>
              </a:rPr>
              <a:t>-помагат водата да стане по-безопасна за рибите. </a:t>
            </a:r>
          </a:p>
        </p:txBody>
      </p:sp>
      <p:sp>
        <p:nvSpPr>
          <p:cNvPr id="11" name="Текстово поле 10">
            <a:extLst>
              <a:ext uri="{FF2B5EF4-FFF2-40B4-BE49-F238E27FC236}">
                <a16:creationId xmlns:a16="http://schemas.microsoft.com/office/drawing/2014/main" id="{546F7439-9DE2-E1FF-DB43-D1C3590862D5}"/>
              </a:ext>
            </a:extLst>
          </p:cNvPr>
          <p:cNvSpPr txBox="1"/>
          <p:nvPr/>
        </p:nvSpPr>
        <p:spPr>
          <a:xfrm>
            <a:off x="6302830" y="1200293"/>
            <a:ext cx="5326746" cy="7478970"/>
          </a:xfrm>
          <a:prstGeom prst="rect">
            <a:avLst/>
          </a:prstGeom>
          <a:noFill/>
        </p:spPr>
        <p:txBody>
          <a:bodyPr wrap="square" rtlCol="0">
            <a:spAutoFit/>
          </a:bodyPr>
          <a:lstStyle/>
          <a:p>
            <a:r>
              <a:rPr lang="bg-BG" sz="3200" b="1" dirty="0">
                <a:solidFill>
                  <a:srgbClr val="107F07"/>
                </a:solidFill>
                <a:latin typeface="Times New Roman" panose="02020603050405020304" pitchFamily="18" charset="0"/>
                <a:cs typeface="Times New Roman" panose="02020603050405020304" pitchFamily="18" charset="0"/>
              </a:rPr>
              <a:t>6. Ролята на растенията</a:t>
            </a:r>
          </a:p>
          <a:p>
            <a:endParaRPr lang="bg-BG" sz="3200" dirty="0">
              <a:solidFill>
                <a:srgbClr val="107F07"/>
              </a:solidFill>
              <a:latin typeface="Times New Roman" panose="02020603050405020304" pitchFamily="18" charset="0"/>
              <a:cs typeface="Times New Roman" panose="02020603050405020304" pitchFamily="18" charset="0"/>
            </a:endParaRPr>
          </a:p>
          <a:p>
            <a:pPr lvl="0"/>
            <a:r>
              <a:rPr lang="bg-BG" sz="3200" dirty="0">
                <a:solidFill>
                  <a:srgbClr val="107F07"/>
                </a:solidFill>
                <a:latin typeface="Times New Roman" panose="02020603050405020304" pitchFamily="18" charset="0"/>
                <a:cs typeface="Times New Roman" panose="02020603050405020304" pitchFamily="18" charset="0"/>
              </a:rPr>
              <a:t>-приемат вода чрез корените; </a:t>
            </a:r>
          </a:p>
          <a:p>
            <a:pPr lvl="0"/>
            <a:r>
              <a:rPr lang="bg-BG" sz="3200" dirty="0">
                <a:solidFill>
                  <a:srgbClr val="107F07"/>
                </a:solidFill>
                <a:latin typeface="Times New Roman" panose="02020603050405020304" pitchFamily="18" charset="0"/>
                <a:cs typeface="Times New Roman" panose="02020603050405020304" pitchFamily="18" charset="0"/>
              </a:rPr>
              <a:t>-приемат хранителни вещества; </a:t>
            </a:r>
          </a:p>
          <a:p>
            <a:pPr lvl="0"/>
            <a:r>
              <a:rPr lang="bg-BG" sz="3200" dirty="0">
                <a:solidFill>
                  <a:srgbClr val="107F07"/>
                </a:solidFill>
                <a:latin typeface="Times New Roman" panose="02020603050405020304" pitchFamily="18" charset="0"/>
                <a:cs typeface="Times New Roman" panose="02020603050405020304" pitchFamily="18" charset="0"/>
              </a:rPr>
              <a:t>-използват азота за растеж; </a:t>
            </a:r>
          </a:p>
          <a:p>
            <a:pPr lvl="0"/>
            <a:r>
              <a:rPr lang="bg-BG" sz="3200" dirty="0">
                <a:solidFill>
                  <a:srgbClr val="107F07"/>
                </a:solidFill>
                <a:latin typeface="Times New Roman" panose="02020603050405020304" pitchFamily="18" charset="0"/>
                <a:cs typeface="Times New Roman" panose="02020603050405020304" pitchFamily="18" charset="0"/>
              </a:rPr>
              <a:t>-развиват листа, стъбла, цветове и плодове; </a:t>
            </a:r>
          </a:p>
          <a:p>
            <a:pPr lvl="0"/>
            <a:r>
              <a:rPr lang="bg-BG" sz="3200" dirty="0">
                <a:solidFill>
                  <a:srgbClr val="107F07"/>
                </a:solidFill>
                <a:latin typeface="Times New Roman" panose="02020603050405020304" pitchFamily="18" charset="0"/>
                <a:cs typeface="Times New Roman" panose="02020603050405020304" pitchFamily="18" charset="0"/>
              </a:rPr>
              <a:t>-пречистват водата, като използват част от веществата в нея. </a:t>
            </a:r>
          </a:p>
          <a:p>
            <a:pPr lvl="0"/>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a:solidFill>
                  <a:srgbClr val="107F07"/>
                </a:solidFill>
                <a:latin typeface="Times New Roman" panose="02020603050405020304" pitchFamily="18" charset="0"/>
                <a:cs typeface="Times New Roman" panose="02020603050405020304" pitchFamily="18" charset="0"/>
              </a:rPr>
              <a:t>Азотът е особено важен за образуване на зелена листна маса и силен растеж.</a:t>
            </a:r>
          </a:p>
        </p:txBody>
      </p:sp>
      <p:sp>
        <p:nvSpPr>
          <p:cNvPr id="12" name="Текстово поле 11">
            <a:extLst>
              <a:ext uri="{FF2B5EF4-FFF2-40B4-BE49-F238E27FC236}">
                <a16:creationId xmlns:a16="http://schemas.microsoft.com/office/drawing/2014/main" id="{E700AB72-E454-FFBA-EAA7-406EFBF71168}"/>
              </a:ext>
            </a:extLst>
          </p:cNvPr>
          <p:cNvSpPr txBox="1"/>
          <p:nvPr/>
        </p:nvSpPr>
        <p:spPr>
          <a:xfrm>
            <a:off x="12406088" y="1767113"/>
            <a:ext cx="5693226" cy="7478970"/>
          </a:xfrm>
          <a:prstGeom prst="rect">
            <a:avLst/>
          </a:prstGeom>
          <a:noFill/>
        </p:spPr>
        <p:txBody>
          <a:bodyPr wrap="square" rtlCol="0">
            <a:spAutoFit/>
          </a:bodyPr>
          <a:lstStyle/>
          <a:p>
            <a:r>
              <a:rPr lang="bg-BG" sz="3200" b="1" dirty="0">
                <a:solidFill>
                  <a:srgbClr val="107F07"/>
                </a:solidFill>
                <a:latin typeface="Times New Roman" panose="02020603050405020304" pitchFamily="18" charset="0"/>
                <a:cs typeface="Times New Roman" panose="02020603050405020304" pitchFamily="18" charset="0"/>
              </a:rPr>
              <a:t>7. Ролята на водата</a:t>
            </a:r>
          </a:p>
          <a:p>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a:solidFill>
                  <a:srgbClr val="107F07"/>
                </a:solidFill>
                <a:latin typeface="Times New Roman" panose="02020603050405020304" pitchFamily="18" charset="0"/>
                <a:cs typeface="Times New Roman" panose="02020603050405020304" pitchFamily="18" charset="0"/>
              </a:rPr>
              <a:t>Водата в </a:t>
            </a:r>
            <a:r>
              <a:rPr lang="bg-BG" sz="3200" dirty="0" err="1">
                <a:solidFill>
                  <a:srgbClr val="107F07"/>
                </a:solidFill>
                <a:latin typeface="Times New Roman" panose="02020603050405020304" pitchFamily="18" charset="0"/>
                <a:cs typeface="Times New Roman" panose="02020603050405020304" pitchFamily="18" charset="0"/>
              </a:rPr>
              <a:t>аквапониката</a:t>
            </a:r>
            <a:r>
              <a:rPr lang="bg-BG" sz="3200" dirty="0">
                <a:solidFill>
                  <a:srgbClr val="107F07"/>
                </a:solidFill>
                <a:latin typeface="Times New Roman" panose="02020603050405020304" pitchFamily="18" charset="0"/>
                <a:cs typeface="Times New Roman" panose="02020603050405020304" pitchFamily="18" charset="0"/>
              </a:rPr>
              <a:t> е връзката между всички живи организми. Тя е:</a:t>
            </a:r>
          </a:p>
          <a:p>
            <a:r>
              <a:rPr lang="bg-BG" sz="3200" dirty="0">
                <a:solidFill>
                  <a:srgbClr val="107F07"/>
                </a:solidFill>
                <a:latin typeface="Times New Roman" panose="02020603050405020304" pitchFamily="18" charset="0"/>
                <a:cs typeface="Times New Roman" panose="02020603050405020304" pitchFamily="18" charset="0"/>
              </a:rPr>
              <a:t>-среда за живот на рибите; </a:t>
            </a:r>
          </a:p>
          <a:p>
            <a:pPr lvl="0"/>
            <a:r>
              <a:rPr lang="bg-BG" sz="3200" dirty="0">
                <a:solidFill>
                  <a:srgbClr val="107F07"/>
                </a:solidFill>
                <a:latin typeface="Times New Roman" panose="02020603050405020304" pitchFamily="18" charset="0"/>
                <a:cs typeface="Times New Roman" panose="02020603050405020304" pitchFamily="18" charset="0"/>
              </a:rPr>
              <a:t>-пренася отпадните вещества; </a:t>
            </a:r>
          </a:p>
          <a:p>
            <a:pPr lvl="0"/>
            <a:r>
              <a:rPr lang="bg-BG" sz="3200" dirty="0">
                <a:solidFill>
                  <a:srgbClr val="107F07"/>
                </a:solidFill>
                <a:latin typeface="Times New Roman" panose="02020603050405020304" pitchFamily="18" charset="0"/>
                <a:cs typeface="Times New Roman" panose="02020603050405020304" pitchFamily="18" charset="0"/>
              </a:rPr>
              <a:t>-пренася хранителните вещества до растенията; </a:t>
            </a:r>
          </a:p>
          <a:p>
            <a:pPr lvl="0"/>
            <a:r>
              <a:rPr lang="bg-BG" sz="3200" dirty="0">
                <a:solidFill>
                  <a:srgbClr val="107F07"/>
                </a:solidFill>
                <a:latin typeface="Times New Roman" panose="02020603050405020304" pitchFamily="18" charset="0"/>
                <a:cs typeface="Times New Roman" panose="02020603050405020304" pitchFamily="18" charset="0"/>
              </a:rPr>
              <a:t>-участва в храненето на растенията; </a:t>
            </a:r>
          </a:p>
          <a:p>
            <a:pPr lvl="0"/>
            <a:r>
              <a:rPr lang="bg-BG" sz="3200" dirty="0">
                <a:solidFill>
                  <a:srgbClr val="107F07"/>
                </a:solidFill>
                <a:latin typeface="Times New Roman" panose="02020603050405020304" pitchFamily="18" charset="0"/>
                <a:cs typeface="Times New Roman" panose="02020603050405020304" pitchFamily="18" charset="0"/>
              </a:rPr>
              <a:t>-се използва многократно. </a:t>
            </a:r>
          </a:p>
          <a:p>
            <a:r>
              <a:rPr lang="bg-BG" sz="3200" dirty="0">
                <a:solidFill>
                  <a:srgbClr val="107F07"/>
                </a:solidFill>
                <a:latin typeface="Times New Roman" panose="02020603050405020304" pitchFamily="18" charset="0"/>
                <a:cs typeface="Times New Roman" panose="02020603050405020304" pitchFamily="18" charset="0"/>
              </a:rPr>
              <a:t>Това прави системата по-устойчива, защото се пести вода.</a:t>
            </a:r>
          </a:p>
        </p:txBody>
      </p:sp>
    </p:spTree>
    <p:extLst>
      <p:ext uri="{BB962C8B-B14F-4D97-AF65-F5344CB8AC3E}">
        <p14:creationId xmlns:p14="http://schemas.microsoft.com/office/powerpoint/2010/main" val="1856397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185"/>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F4E8645C-F734-22CD-1B77-336792A9D014}"/>
              </a:ext>
            </a:extLst>
          </p:cNvPr>
          <p:cNvSpPr txBox="1"/>
          <p:nvPr/>
        </p:nvSpPr>
        <p:spPr>
          <a:xfrm>
            <a:off x="-489027" y="2634328"/>
            <a:ext cx="9216571" cy="584775"/>
          </a:xfrm>
          <a:prstGeom prst="rect">
            <a:avLst/>
          </a:prstGeom>
          <a:noFill/>
        </p:spPr>
        <p:txBody>
          <a:bodyPr wrap="square" rtlCol="0">
            <a:spAutoFit/>
          </a:bodyPr>
          <a:lstStyle/>
          <a:p>
            <a:r>
              <a:rPr lang="bg-BG" sz="3200" b="1" dirty="0">
                <a:solidFill>
                  <a:srgbClr val="107F07"/>
                </a:solidFill>
                <a:latin typeface="Times New Roman" panose="02020603050405020304" pitchFamily="18" charset="0"/>
                <a:cs typeface="Times New Roman" panose="02020603050405020304" pitchFamily="18" charset="0"/>
              </a:rPr>
              <a:t> </a:t>
            </a:r>
            <a:endParaRPr lang="bg-BG" sz="3200" dirty="0">
              <a:solidFill>
                <a:srgbClr val="107F07"/>
              </a:solidFill>
              <a:latin typeface="Times New Roman" panose="02020603050405020304" pitchFamily="18" charset="0"/>
              <a:cs typeface="Times New Roman" panose="02020603050405020304" pitchFamily="18" charset="0"/>
            </a:endParaRPr>
          </a:p>
        </p:txBody>
      </p:sp>
      <p:sp>
        <p:nvSpPr>
          <p:cNvPr id="5" name="Блоксхема: документ 4">
            <a:extLst>
              <a:ext uri="{FF2B5EF4-FFF2-40B4-BE49-F238E27FC236}">
                <a16:creationId xmlns:a16="http://schemas.microsoft.com/office/drawing/2014/main" id="{A1DCB81D-3E10-428B-3F87-3DD042B11938}"/>
              </a:ext>
            </a:extLst>
          </p:cNvPr>
          <p:cNvSpPr/>
          <p:nvPr/>
        </p:nvSpPr>
        <p:spPr>
          <a:xfrm>
            <a:off x="8204886" y="325488"/>
            <a:ext cx="9514703" cy="9961512"/>
          </a:xfrm>
          <a:prstGeom prst="flowChartDocument">
            <a:avLst/>
          </a:prstGeom>
          <a:ln>
            <a:solidFill>
              <a:srgbClr val="107F07"/>
            </a:solidFill>
          </a:ln>
        </p:spPr>
        <p:style>
          <a:lnRef idx="2">
            <a:schemeClr val="accent1">
              <a:shade val="15000"/>
            </a:schemeClr>
          </a:lnRef>
          <a:fillRef idx="1001">
            <a:schemeClr val="lt2"/>
          </a:fillRef>
          <a:effectRef idx="0">
            <a:schemeClr val="accent1"/>
          </a:effectRef>
          <a:fontRef idx="minor">
            <a:schemeClr val="lt1"/>
          </a:fontRef>
        </p:style>
        <p:txBody>
          <a:bodyPr rtlCol="0" anchor="ctr"/>
          <a:lstStyle/>
          <a:p>
            <a:endParaRPr lang="en-US" sz="3600" b="1"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Учениците се разделят на 2 групи.</a:t>
            </a:r>
          </a:p>
          <a:p>
            <a:endParaRPr lang="bg-BG" sz="3600" b="1"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При решаване на поставените задачи всяка група ще получава определен брой точки за съответните задачи според посочените критерии.</a:t>
            </a:r>
          </a:p>
          <a:p>
            <a:endParaRPr lang="bg-BG" sz="3600" b="1"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Всяка задача носи по четири точки структурирани по следните критерии:</a:t>
            </a:r>
          </a:p>
          <a:p>
            <a:r>
              <a:rPr lang="bg-BG" sz="3600" b="1" dirty="0">
                <a:solidFill>
                  <a:srgbClr val="107F07"/>
                </a:solidFill>
                <a:latin typeface="Times New Roman" panose="02020603050405020304" pitchFamily="18" charset="0"/>
                <a:cs typeface="Times New Roman" panose="02020603050405020304" pitchFamily="18" charset="0"/>
              </a:rPr>
              <a:t>1т.- за вярно представено съдържание</a:t>
            </a:r>
          </a:p>
          <a:p>
            <a:r>
              <a:rPr lang="bg-BG" sz="3600" b="1" dirty="0">
                <a:solidFill>
                  <a:srgbClr val="107F07"/>
                </a:solidFill>
                <a:latin typeface="Times New Roman" panose="02020603050405020304" pitchFamily="18" charset="0"/>
                <a:cs typeface="Times New Roman" panose="02020603050405020304" pitchFamily="18" charset="0"/>
              </a:rPr>
              <a:t>1т.- за пълно и изчерпателно представяне на поставената задача</a:t>
            </a:r>
          </a:p>
          <a:p>
            <a:r>
              <a:rPr lang="bg-BG" sz="3600" b="1" dirty="0">
                <a:solidFill>
                  <a:srgbClr val="107F07"/>
                </a:solidFill>
                <a:latin typeface="Times New Roman" panose="02020603050405020304" pitchFamily="18" charset="0"/>
                <a:cs typeface="Times New Roman" panose="02020603050405020304" pitchFamily="18" charset="0"/>
              </a:rPr>
              <a:t>1т.- за справяне в даденото време за работа</a:t>
            </a:r>
          </a:p>
          <a:p>
            <a:r>
              <a:rPr lang="bg-BG" sz="3600" b="1" dirty="0">
                <a:solidFill>
                  <a:srgbClr val="107F07"/>
                </a:solidFill>
                <a:latin typeface="Times New Roman" panose="02020603050405020304" pitchFamily="18" charset="0"/>
                <a:cs typeface="Times New Roman" panose="02020603050405020304" pitchFamily="18" charset="0"/>
              </a:rPr>
              <a:t>1т.- умение за наблюдение и умение да прави</a:t>
            </a:r>
            <a:endParaRPr lang="bg-BG" sz="3600" dirty="0"/>
          </a:p>
        </p:txBody>
      </p:sp>
      <p:sp>
        <p:nvSpPr>
          <p:cNvPr id="6" name="Стрелка надясно 5">
            <a:extLst>
              <a:ext uri="{FF2B5EF4-FFF2-40B4-BE49-F238E27FC236}">
                <a16:creationId xmlns:a16="http://schemas.microsoft.com/office/drawing/2014/main" id="{4AE918F2-0137-1FF1-43AE-C80792522E39}"/>
              </a:ext>
            </a:extLst>
          </p:cNvPr>
          <p:cNvSpPr/>
          <p:nvPr/>
        </p:nvSpPr>
        <p:spPr>
          <a:xfrm>
            <a:off x="325198" y="677785"/>
            <a:ext cx="7508986" cy="3461181"/>
          </a:xfrm>
          <a:prstGeom prst="rightArrow">
            <a:avLst/>
          </a:prstGeom>
          <a:solidFill>
            <a:schemeClr val="tx2"/>
          </a:solidFill>
          <a:ln>
            <a:solidFill>
              <a:srgbClr val="107F07"/>
            </a:solidFill>
          </a:ln>
        </p:spPr>
        <p:style>
          <a:lnRef idx="2">
            <a:schemeClr val="accent6"/>
          </a:lnRef>
          <a:fillRef idx="1">
            <a:schemeClr val="lt1"/>
          </a:fillRef>
          <a:effectRef idx="0">
            <a:schemeClr val="accent6"/>
          </a:effectRef>
          <a:fontRef idx="minor">
            <a:schemeClr val="dk1"/>
          </a:fontRef>
        </p:style>
        <p:txBody>
          <a:bodyPr rtlCol="0" anchor="ctr"/>
          <a:lstStyle/>
          <a:p>
            <a:r>
              <a:rPr lang="en-US" sz="3600" b="1" dirty="0">
                <a:solidFill>
                  <a:srgbClr val="107F07"/>
                </a:solidFill>
                <a:latin typeface="Times New Roman" panose="02020603050405020304" pitchFamily="18" charset="0"/>
                <a:cs typeface="Times New Roman" panose="02020603050405020304" pitchFamily="18" charset="0"/>
              </a:rPr>
              <a:t>V</a:t>
            </a:r>
            <a:r>
              <a:rPr lang="bg-BG" sz="3600" b="1" dirty="0">
                <a:solidFill>
                  <a:srgbClr val="107F07"/>
                </a:solidFill>
                <a:latin typeface="Times New Roman" panose="02020603050405020304" pitchFamily="18" charset="0"/>
                <a:cs typeface="Times New Roman" panose="02020603050405020304" pitchFamily="18" charset="0"/>
              </a:rPr>
              <a:t>. Практическа част – изследователска дейност </a:t>
            </a:r>
            <a:endParaRPr lang="en-US" sz="3600" b="1" dirty="0">
              <a:solidFill>
                <a:srgbClr val="107F07"/>
              </a:solidFill>
              <a:latin typeface="Times New Roman" panose="02020603050405020304" pitchFamily="18" charset="0"/>
              <a:cs typeface="Times New Roman" panose="02020603050405020304" pitchFamily="18" charset="0"/>
            </a:endParaRPr>
          </a:p>
          <a:p>
            <a:r>
              <a:rPr lang="bg-BG" sz="3600" b="1" dirty="0">
                <a:solidFill>
                  <a:srgbClr val="107F07"/>
                </a:solidFill>
                <a:latin typeface="Times New Roman" panose="02020603050405020304" pitchFamily="18" charset="0"/>
                <a:cs typeface="Times New Roman" panose="02020603050405020304" pitchFamily="18" charset="0"/>
              </a:rPr>
              <a:t>17 минути</a:t>
            </a:r>
            <a:endParaRPr lang="bg-BG" sz="3600" dirty="0">
              <a:solidFill>
                <a:srgbClr val="107F07"/>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277"/>
        <p:cNvGrpSpPr/>
        <p:nvPr/>
      </p:nvGrpSpPr>
      <p:grpSpPr>
        <a:xfrm>
          <a:off x="0" y="0"/>
          <a:ext cx="0" cy="0"/>
          <a:chOff x="0" y="0"/>
          <a:chExt cx="0" cy="0"/>
        </a:xfrm>
      </p:grpSpPr>
      <p:pic>
        <p:nvPicPr>
          <p:cNvPr id="278" name="Google Shape;278;p29"/>
          <p:cNvPicPr preferRelativeResize="0"/>
          <p:nvPr/>
        </p:nvPicPr>
        <p:blipFill>
          <a:blip r:embed="rId3">
            <a:alphaModFix/>
          </a:blip>
          <a:stretch>
            <a:fillRect/>
          </a:stretch>
        </p:blipFill>
        <p:spPr>
          <a:xfrm>
            <a:off x="1550119" y="3840087"/>
            <a:ext cx="5878191" cy="5855456"/>
          </a:xfrm>
          <a:prstGeom prst="rect">
            <a:avLst/>
          </a:prstGeom>
          <a:noFill/>
          <a:ln>
            <a:noFill/>
          </a:ln>
        </p:spPr>
      </p:pic>
      <p:sp>
        <p:nvSpPr>
          <p:cNvPr id="280" name="Google Shape;280;p29"/>
          <p:cNvSpPr/>
          <p:nvPr/>
        </p:nvSpPr>
        <p:spPr>
          <a:xfrm>
            <a:off x="10364997" y="3840087"/>
            <a:ext cx="5878192" cy="5677656"/>
          </a:xfrm>
          <a:custGeom>
            <a:avLst/>
            <a:gdLst/>
            <a:ahLst/>
            <a:cxnLst/>
            <a:rect l="l" t="t" r="r" b="b"/>
            <a:pathLst>
              <a:path w="5471245" h="5994392" extrusionOk="0">
                <a:moveTo>
                  <a:pt x="0" y="0"/>
                </a:moveTo>
                <a:lnTo>
                  <a:pt x="5471246" y="0"/>
                </a:lnTo>
                <a:lnTo>
                  <a:pt x="5471246" y="5994392"/>
                </a:lnTo>
                <a:lnTo>
                  <a:pt x="0" y="5994392"/>
                </a:lnTo>
                <a:lnTo>
                  <a:pt x="0" y="0"/>
                </a:lnTo>
                <a:close/>
              </a:path>
            </a:pathLst>
          </a:custGeom>
          <a:blipFill rotWithShape="1">
            <a:blip r:embed="rId4">
              <a:alphaModFix/>
            </a:blip>
            <a:stretch>
              <a:fillRect/>
            </a:stretch>
          </a:blipFill>
          <a:ln>
            <a:noFill/>
          </a:ln>
        </p:spPr>
        <p:txBody>
          <a:bodyPr/>
          <a:lstStyle/>
          <a:p>
            <a:endParaRPr lang="bg-BG"/>
          </a:p>
        </p:txBody>
      </p:sp>
      <p:sp>
        <p:nvSpPr>
          <p:cNvPr id="282" name="Google Shape;282;p29"/>
          <p:cNvSpPr txBox="1"/>
          <p:nvPr/>
        </p:nvSpPr>
        <p:spPr>
          <a:xfrm>
            <a:off x="1951884" y="2792584"/>
            <a:ext cx="5058516" cy="77559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bg-BG" sz="3600" b="1" i="0" u="none" strike="noStrike" cap="none" dirty="0">
                <a:solidFill>
                  <a:srgbClr val="EBC4E1"/>
                </a:solidFill>
                <a:latin typeface="Times New Roman" panose="02020603050405020304" pitchFamily="18" charset="0"/>
                <a:ea typeface="Poppins"/>
                <a:cs typeface="Times New Roman" panose="02020603050405020304" pitchFamily="18" charset="0"/>
                <a:sym typeface="Poppins"/>
              </a:rPr>
              <a:t>Първи екип</a:t>
            </a:r>
            <a:endParaRPr sz="1800" b="1" dirty="0">
              <a:latin typeface="Times New Roman" panose="02020603050405020304" pitchFamily="18" charset="0"/>
              <a:cs typeface="Times New Roman" panose="02020603050405020304" pitchFamily="18" charset="0"/>
            </a:endParaRPr>
          </a:p>
        </p:txBody>
      </p:sp>
      <p:sp>
        <p:nvSpPr>
          <p:cNvPr id="283" name="Google Shape;283;p29"/>
          <p:cNvSpPr txBox="1"/>
          <p:nvPr/>
        </p:nvSpPr>
        <p:spPr>
          <a:xfrm>
            <a:off x="10774835" y="2815878"/>
            <a:ext cx="5058516" cy="77559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bg-BG" sz="3600" b="1" i="0" u="none" strike="noStrike" cap="none" dirty="0">
                <a:solidFill>
                  <a:srgbClr val="EBC4E1"/>
                </a:solidFill>
                <a:latin typeface="Times New Roman" panose="02020603050405020304" pitchFamily="18" charset="0"/>
                <a:ea typeface="Poppins"/>
                <a:cs typeface="Times New Roman" panose="02020603050405020304" pitchFamily="18" charset="0"/>
                <a:sym typeface="Poppins"/>
              </a:rPr>
              <a:t>Втори екип</a:t>
            </a:r>
            <a:endParaRPr sz="1800" b="1" dirty="0">
              <a:latin typeface="Times New Roman" panose="02020603050405020304" pitchFamily="18" charset="0"/>
              <a:cs typeface="Times New Roman" panose="02020603050405020304" pitchFamily="18" charset="0"/>
            </a:endParaRPr>
          </a:p>
        </p:txBody>
      </p:sp>
      <p:sp>
        <p:nvSpPr>
          <p:cNvPr id="2" name="Текстово поле 1">
            <a:extLst>
              <a:ext uri="{FF2B5EF4-FFF2-40B4-BE49-F238E27FC236}">
                <a16:creationId xmlns:a16="http://schemas.microsoft.com/office/drawing/2014/main" id="{543A5590-8299-116D-3D03-0CEE84EB6C82}"/>
              </a:ext>
            </a:extLst>
          </p:cNvPr>
          <p:cNvSpPr txBox="1"/>
          <p:nvPr/>
        </p:nvSpPr>
        <p:spPr>
          <a:xfrm>
            <a:off x="1828800" y="769257"/>
            <a:ext cx="10363200" cy="646331"/>
          </a:xfrm>
          <a:prstGeom prst="rect">
            <a:avLst/>
          </a:prstGeom>
          <a:noFill/>
        </p:spPr>
        <p:txBody>
          <a:bodyPr wrap="square" rtlCol="0">
            <a:spAutoFit/>
          </a:bodyPr>
          <a:lstStyle/>
          <a:p>
            <a:r>
              <a:rPr lang="bg-BG" sz="3600" b="1" dirty="0">
                <a:solidFill>
                  <a:srgbClr val="FFCCFF"/>
                </a:solidFill>
                <a:latin typeface="Times New Roman" panose="02020603050405020304" pitchFamily="18" charset="0"/>
                <a:cs typeface="Times New Roman" panose="02020603050405020304" pitchFamily="18" charset="0"/>
              </a:rPr>
              <a:t>1 ЗАДАЧА</a:t>
            </a:r>
            <a:endParaRPr lang="bg-BG" sz="3600" dirty="0">
              <a:solidFill>
                <a:srgbClr val="FFCCFF"/>
              </a:solidFill>
              <a:latin typeface="Times New Roman" panose="02020603050405020304" pitchFamily="18" charset="0"/>
              <a:cs typeface="Times New Roman" panose="02020603050405020304" pitchFamily="18" charset="0"/>
            </a:endParaRPr>
          </a:p>
        </p:txBody>
      </p:sp>
      <p:sp>
        <p:nvSpPr>
          <p:cNvPr id="3" name="Текстово поле 2">
            <a:extLst>
              <a:ext uri="{FF2B5EF4-FFF2-40B4-BE49-F238E27FC236}">
                <a16:creationId xmlns:a16="http://schemas.microsoft.com/office/drawing/2014/main" id="{ACF039E1-D31B-E467-2452-4F1A63787674}"/>
              </a:ext>
            </a:extLst>
          </p:cNvPr>
          <p:cNvSpPr txBox="1"/>
          <p:nvPr/>
        </p:nvSpPr>
        <p:spPr>
          <a:xfrm>
            <a:off x="493486" y="1567543"/>
            <a:ext cx="17272000" cy="646331"/>
          </a:xfrm>
          <a:prstGeom prst="rect">
            <a:avLst/>
          </a:prstGeom>
          <a:noFill/>
        </p:spPr>
        <p:txBody>
          <a:bodyPr wrap="square" rtlCol="0">
            <a:spAutoFit/>
          </a:bodyPr>
          <a:lstStyle/>
          <a:p>
            <a:r>
              <a:rPr lang="bg-BG" sz="3600" b="1" dirty="0">
                <a:solidFill>
                  <a:srgbClr val="FFCCFF"/>
                </a:solidFill>
                <a:latin typeface="Times New Roman" panose="02020603050405020304" pitchFamily="18" charset="0"/>
                <a:cs typeface="Times New Roman" panose="02020603050405020304" pitchFamily="18" charset="0"/>
              </a:rPr>
              <a:t>Цел</a:t>
            </a:r>
            <a:r>
              <a:rPr lang="bg-BG" sz="3600" dirty="0">
                <a:solidFill>
                  <a:srgbClr val="FFCCFF"/>
                </a:solidFill>
                <a:latin typeface="Times New Roman" panose="02020603050405020304" pitchFamily="18" charset="0"/>
                <a:cs typeface="Times New Roman" panose="02020603050405020304" pitchFamily="18" charset="0"/>
              </a:rPr>
              <a:t>: </a:t>
            </a:r>
            <a:r>
              <a:rPr lang="bg-BG" sz="3600" b="1" dirty="0">
                <a:solidFill>
                  <a:srgbClr val="FFCCFF"/>
                </a:solidFill>
                <a:latin typeface="Times New Roman" panose="02020603050405020304" pitchFamily="18" charset="0"/>
                <a:cs typeface="Times New Roman" panose="02020603050405020304" pitchFamily="18" charset="0"/>
              </a:rPr>
              <a:t>Екипите да направят изводи, коя култура в коя среда се развива по- добре.</a:t>
            </a:r>
          </a:p>
        </p:txBody>
      </p:sp>
      <p:sp>
        <p:nvSpPr>
          <p:cNvPr id="4" name="Текстово поле 3">
            <a:extLst>
              <a:ext uri="{FF2B5EF4-FFF2-40B4-BE49-F238E27FC236}">
                <a16:creationId xmlns:a16="http://schemas.microsoft.com/office/drawing/2014/main" id="{0F2A59D0-7DD6-2355-4047-356AF337B9F8}"/>
              </a:ext>
            </a:extLst>
          </p:cNvPr>
          <p:cNvSpPr txBox="1"/>
          <p:nvPr/>
        </p:nvSpPr>
        <p:spPr>
          <a:xfrm>
            <a:off x="2044811" y="5194287"/>
            <a:ext cx="5110732" cy="2862322"/>
          </a:xfrm>
          <a:prstGeom prst="rect">
            <a:avLst/>
          </a:prstGeom>
          <a:noFill/>
        </p:spPr>
        <p:txBody>
          <a:bodyPr wrap="square" rtlCol="0">
            <a:spAutoFit/>
          </a:bodyPr>
          <a:lstStyle/>
          <a:p>
            <a:r>
              <a:rPr lang="bg-BG" sz="3600" b="1" dirty="0">
                <a:solidFill>
                  <a:srgbClr val="107F07"/>
                </a:solidFill>
                <a:latin typeface="Times New Roman" panose="02020603050405020304" pitchFamily="18" charset="0"/>
                <a:cs typeface="Times New Roman" panose="02020603050405020304" pitchFamily="18" charset="0"/>
              </a:rPr>
              <a:t>Изследва растежа и развитието на ягоди в почва и в </a:t>
            </a:r>
            <a:r>
              <a:rPr lang="bg-BG" sz="3600" b="1" dirty="0" err="1">
                <a:solidFill>
                  <a:srgbClr val="107F07"/>
                </a:solidFill>
                <a:latin typeface="Times New Roman" panose="02020603050405020304" pitchFamily="18" charset="0"/>
                <a:cs typeface="Times New Roman" panose="02020603050405020304" pitchFamily="18" charset="0"/>
              </a:rPr>
              <a:t>аквапоника</a:t>
            </a:r>
            <a:r>
              <a:rPr lang="bg-BG" sz="3600" b="1" dirty="0">
                <a:solidFill>
                  <a:srgbClr val="107F07"/>
                </a:solidFill>
                <a:latin typeface="Times New Roman" panose="02020603050405020304" pitchFamily="18" charset="0"/>
                <a:cs typeface="Times New Roman" panose="02020603050405020304" pitchFamily="18" charset="0"/>
              </a:rPr>
              <a:t> и попълва сравнителна таблица.</a:t>
            </a:r>
          </a:p>
        </p:txBody>
      </p:sp>
      <p:sp>
        <p:nvSpPr>
          <p:cNvPr id="5" name="Текстово поле 4">
            <a:extLst>
              <a:ext uri="{FF2B5EF4-FFF2-40B4-BE49-F238E27FC236}">
                <a16:creationId xmlns:a16="http://schemas.microsoft.com/office/drawing/2014/main" id="{B120656B-7580-7354-8FAF-0EBB4931EDC3}"/>
              </a:ext>
            </a:extLst>
          </p:cNvPr>
          <p:cNvSpPr txBox="1"/>
          <p:nvPr/>
        </p:nvSpPr>
        <p:spPr>
          <a:xfrm>
            <a:off x="10972799" y="4731657"/>
            <a:ext cx="5123543" cy="2862322"/>
          </a:xfrm>
          <a:prstGeom prst="rect">
            <a:avLst/>
          </a:prstGeom>
          <a:noFill/>
        </p:spPr>
        <p:txBody>
          <a:bodyPr wrap="square" rtlCol="0">
            <a:spAutoFit/>
          </a:bodyPr>
          <a:lstStyle/>
          <a:p>
            <a:r>
              <a:rPr lang="bg-BG" sz="3600" b="1" dirty="0">
                <a:solidFill>
                  <a:srgbClr val="107F07"/>
                </a:solidFill>
                <a:latin typeface="Times New Roman" panose="02020603050405020304" pitchFamily="18" charset="0"/>
                <a:cs typeface="Times New Roman" panose="02020603050405020304" pitchFamily="18" charset="0"/>
              </a:rPr>
              <a:t>Изследва растежа и развитието на марули в почва и в </a:t>
            </a:r>
            <a:r>
              <a:rPr lang="bg-BG" sz="3600" b="1" dirty="0" err="1">
                <a:solidFill>
                  <a:srgbClr val="107F07"/>
                </a:solidFill>
                <a:latin typeface="Times New Roman" panose="02020603050405020304" pitchFamily="18" charset="0"/>
                <a:cs typeface="Times New Roman" panose="02020603050405020304" pitchFamily="18" charset="0"/>
              </a:rPr>
              <a:t>аквапоника</a:t>
            </a:r>
            <a:r>
              <a:rPr lang="bg-BG" sz="3600" b="1" dirty="0">
                <a:solidFill>
                  <a:srgbClr val="107F07"/>
                </a:solidFill>
                <a:latin typeface="Times New Roman" panose="02020603050405020304" pitchFamily="18" charset="0"/>
                <a:cs typeface="Times New Roman" panose="02020603050405020304" pitchFamily="18" charset="0"/>
              </a:rPr>
              <a:t> и попълва сравнителна таблица.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259"/>
        <p:cNvGrpSpPr/>
        <p:nvPr/>
      </p:nvGrpSpPr>
      <p:grpSpPr>
        <a:xfrm>
          <a:off x="0" y="0"/>
          <a:ext cx="0" cy="0"/>
          <a:chOff x="0" y="0"/>
          <a:chExt cx="0" cy="0"/>
        </a:xfrm>
      </p:grpSpPr>
      <p:grpSp>
        <p:nvGrpSpPr>
          <p:cNvPr id="260" name="Google Shape;260;p27"/>
          <p:cNvGrpSpPr/>
          <p:nvPr/>
        </p:nvGrpSpPr>
        <p:grpSpPr>
          <a:xfrm>
            <a:off x="174171" y="174171"/>
            <a:ext cx="17954171" cy="9956800"/>
            <a:chOff x="-34637" y="0"/>
            <a:chExt cx="3800618" cy="1144674"/>
          </a:xfrm>
        </p:grpSpPr>
        <p:sp>
          <p:nvSpPr>
            <p:cNvPr id="261" name="Google Shape;261;p27"/>
            <p:cNvSpPr/>
            <p:nvPr/>
          </p:nvSpPr>
          <p:spPr>
            <a:xfrm>
              <a:off x="-34637" y="0"/>
              <a:ext cx="3800618" cy="1144674"/>
            </a:xfrm>
            <a:custGeom>
              <a:avLst/>
              <a:gdLst/>
              <a:ahLst/>
              <a:cxnLst/>
              <a:rect l="l" t="t" r="r" b="b"/>
              <a:pathLst>
                <a:path w="3765981" h="1065084" extrusionOk="0">
                  <a:moveTo>
                    <a:pt x="0" y="0"/>
                  </a:moveTo>
                  <a:lnTo>
                    <a:pt x="3765981" y="0"/>
                  </a:lnTo>
                  <a:lnTo>
                    <a:pt x="3765981" y="1065084"/>
                  </a:lnTo>
                  <a:lnTo>
                    <a:pt x="0" y="1065084"/>
                  </a:lnTo>
                  <a:close/>
                </a:path>
              </a:pathLst>
            </a:custGeom>
            <a:solidFill>
              <a:srgbClr val="FFFBEC"/>
            </a:solidFill>
            <a:ln>
              <a:noFill/>
            </a:ln>
            <a:effectLst>
              <a:softEdge rad="31750"/>
            </a:effectLst>
          </p:spPr>
          <p:txBody>
            <a:bodyPr/>
            <a:lstStyle/>
            <a:p>
              <a:r>
                <a:rPr lang="bg-BG" dirty="0"/>
                <a:t>                                          </a:t>
              </a:r>
            </a:p>
            <a:p>
              <a:endParaRPr lang="bg-BG" dirty="0"/>
            </a:p>
            <a:p>
              <a:r>
                <a:rPr lang="bg-BG" dirty="0">
                  <a:solidFill>
                    <a:srgbClr val="107F07"/>
                  </a:solidFill>
                </a:rPr>
                <a:t>                                                                                                                                                 </a:t>
              </a:r>
              <a:r>
                <a:rPr lang="bg-BG" sz="3600" b="1" dirty="0">
                  <a:solidFill>
                    <a:srgbClr val="107F07"/>
                  </a:solidFill>
                  <a:latin typeface="Times New Roman" panose="02020603050405020304" pitchFamily="18" charset="0"/>
                  <a:cs typeface="Times New Roman" panose="02020603050405020304" pitchFamily="18" charset="0"/>
                </a:rPr>
                <a:t>ТАБЛИЦА</a:t>
              </a:r>
            </a:p>
          </p:txBody>
        </p:sp>
        <p:sp>
          <p:nvSpPr>
            <p:cNvPr id="262" name="Google Shape;262;p27"/>
            <p:cNvSpPr txBox="1"/>
            <p:nvPr/>
          </p:nvSpPr>
          <p:spPr>
            <a:xfrm>
              <a:off x="0" y="85725"/>
              <a:ext cx="3765981" cy="979359"/>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aphicFrame>
        <p:nvGraphicFramePr>
          <p:cNvPr id="2" name="Таблица 1">
            <a:extLst>
              <a:ext uri="{FF2B5EF4-FFF2-40B4-BE49-F238E27FC236}">
                <a16:creationId xmlns:a16="http://schemas.microsoft.com/office/drawing/2014/main" id="{2F2439B6-2AC8-6ACF-0F01-65CA6396368E}"/>
              </a:ext>
            </a:extLst>
          </p:cNvPr>
          <p:cNvGraphicFramePr>
            <a:graphicFrameLocks noGrp="1"/>
          </p:cNvGraphicFramePr>
          <p:nvPr>
            <p:extLst>
              <p:ext uri="{D42A27DB-BD31-4B8C-83A1-F6EECF244321}">
                <p14:modId xmlns:p14="http://schemas.microsoft.com/office/powerpoint/2010/main" val="817927556"/>
              </p:ext>
            </p:extLst>
          </p:nvPr>
        </p:nvGraphicFramePr>
        <p:xfrm>
          <a:off x="711199" y="1505855"/>
          <a:ext cx="16996230" cy="8432916"/>
        </p:xfrm>
        <a:graphic>
          <a:graphicData uri="http://schemas.openxmlformats.org/drawingml/2006/table">
            <a:tbl>
              <a:tblPr firstRow="1" firstCol="1" bandRow="1">
                <a:tableStyleId>{5940675A-B579-460E-94D1-54222C63F5DA}</a:tableStyleId>
              </a:tblPr>
              <a:tblGrid>
                <a:gridCol w="5665410">
                  <a:extLst>
                    <a:ext uri="{9D8B030D-6E8A-4147-A177-3AD203B41FA5}">
                      <a16:colId xmlns:a16="http://schemas.microsoft.com/office/drawing/2014/main" val="3229002040"/>
                    </a:ext>
                  </a:extLst>
                </a:gridCol>
                <a:gridCol w="5665410">
                  <a:extLst>
                    <a:ext uri="{9D8B030D-6E8A-4147-A177-3AD203B41FA5}">
                      <a16:colId xmlns:a16="http://schemas.microsoft.com/office/drawing/2014/main" val="1062604718"/>
                    </a:ext>
                  </a:extLst>
                </a:gridCol>
                <a:gridCol w="5665410">
                  <a:extLst>
                    <a:ext uri="{9D8B030D-6E8A-4147-A177-3AD203B41FA5}">
                      <a16:colId xmlns:a16="http://schemas.microsoft.com/office/drawing/2014/main" val="894029399"/>
                    </a:ext>
                  </a:extLst>
                </a:gridCol>
              </a:tblGrid>
              <a:tr h="317064">
                <a:tc>
                  <a:txBody>
                    <a:bodyPr/>
                    <a:lstStyle/>
                    <a:p>
                      <a:pPr algn="ct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Показател</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Отглеждане в почва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Отглеждане в аквапоника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547306034"/>
                  </a:ext>
                </a:extLst>
              </a:tr>
              <a:tr h="317064">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Количество вода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532572244"/>
                  </a:ext>
                </a:extLst>
              </a:tr>
              <a:tr h="317064">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Колко често се полива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2165740"/>
                  </a:ext>
                </a:extLst>
              </a:tr>
              <a:tr h="317064">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Къде отива водата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958341286"/>
                  </a:ext>
                </a:extLst>
              </a:tr>
              <a:tr h="647823">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Има ли загуба на вода (изпарение, попиване)</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02191842"/>
                  </a:ext>
                </a:extLst>
              </a:tr>
              <a:tr h="647823">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Използва ли се водата повторно</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88472691"/>
                  </a:ext>
                </a:extLst>
              </a:tr>
              <a:tr h="647823">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Как достига водата до корените</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27928310"/>
                  </a:ext>
                </a:extLst>
              </a:tr>
              <a:tr h="317064">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Външен вид на растението</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36148581"/>
                  </a:ext>
                </a:extLst>
              </a:tr>
              <a:tr h="317064">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Цвят на листата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47827269"/>
                  </a:ext>
                </a:extLst>
              </a:tr>
              <a:tr h="317064">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Размер на растението</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02688289"/>
                  </a:ext>
                </a:extLst>
              </a:tr>
              <a:tr h="317064">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Скорост на растеж</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0223224"/>
                  </a:ext>
                </a:extLst>
              </a:tr>
              <a:tr h="647823">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Коренова система – форма и дължина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11914000"/>
                  </a:ext>
                </a:extLst>
              </a:tr>
              <a:tr h="647823">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Коренова система – чистота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205139416"/>
                  </a:ext>
                </a:extLst>
              </a:tr>
              <a:tr h="647823">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Достъп на корените до вода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4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15255497"/>
                  </a:ext>
                </a:extLst>
              </a:tr>
              <a:tr h="317064">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Чистота на продукта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800" b="1" kern="10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8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71202075"/>
                  </a:ext>
                </a:extLst>
              </a:tr>
              <a:tr h="317064">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Леснота на отглеждане</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buNone/>
                      </a:pPr>
                      <a:endParaRPr lang="bg-BG" sz="28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tc>
                  <a:txBody>
                    <a:bodyPr/>
                    <a:lstStyle/>
                    <a:p>
                      <a:pPr>
                        <a:lnSpc>
                          <a:spcPct val="115000"/>
                        </a:lnSpc>
                        <a:buNone/>
                      </a:pPr>
                      <a:endParaRPr lang="bg-BG" sz="2800" b="1" kern="100" dirty="0">
                        <a:solidFill>
                          <a:srgbClr val="107F07"/>
                        </a:solidFill>
                        <a:effectLst/>
                        <a:latin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650628358"/>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259">
          <a:extLst>
            <a:ext uri="{FF2B5EF4-FFF2-40B4-BE49-F238E27FC236}">
              <a16:creationId xmlns:a16="http://schemas.microsoft.com/office/drawing/2014/main" id="{72D7CCCE-F357-C38D-223B-1B177874CA9E}"/>
            </a:ext>
          </a:extLst>
        </p:cNvPr>
        <p:cNvGrpSpPr/>
        <p:nvPr/>
      </p:nvGrpSpPr>
      <p:grpSpPr>
        <a:xfrm>
          <a:off x="0" y="0"/>
          <a:ext cx="0" cy="0"/>
          <a:chOff x="0" y="0"/>
          <a:chExt cx="0" cy="0"/>
        </a:xfrm>
      </p:grpSpPr>
      <p:grpSp>
        <p:nvGrpSpPr>
          <p:cNvPr id="260" name="Google Shape;260;p27">
            <a:extLst>
              <a:ext uri="{FF2B5EF4-FFF2-40B4-BE49-F238E27FC236}">
                <a16:creationId xmlns:a16="http://schemas.microsoft.com/office/drawing/2014/main" id="{CC423C6D-7530-4A8C-C3C7-B833D905CFA9}"/>
              </a:ext>
            </a:extLst>
          </p:cNvPr>
          <p:cNvGrpSpPr/>
          <p:nvPr/>
        </p:nvGrpSpPr>
        <p:grpSpPr>
          <a:xfrm>
            <a:off x="174171" y="174171"/>
            <a:ext cx="17954171" cy="9956800"/>
            <a:chOff x="-34637" y="0"/>
            <a:chExt cx="3800618" cy="1144674"/>
          </a:xfrm>
        </p:grpSpPr>
        <p:sp>
          <p:nvSpPr>
            <p:cNvPr id="261" name="Google Shape;261;p27">
              <a:extLst>
                <a:ext uri="{FF2B5EF4-FFF2-40B4-BE49-F238E27FC236}">
                  <a16:creationId xmlns:a16="http://schemas.microsoft.com/office/drawing/2014/main" id="{536C42BC-DFF1-3F86-3C55-BEDA3179B54C}"/>
                </a:ext>
              </a:extLst>
            </p:cNvPr>
            <p:cNvSpPr/>
            <p:nvPr/>
          </p:nvSpPr>
          <p:spPr>
            <a:xfrm>
              <a:off x="-34637" y="0"/>
              <a:ext cx="3800618" cy="1144674"/>
            </a:xfrm>
            <a:custGeom>
              <a:avLst/>
              <a:gdLst/>
              <a:ahLst/>
              <a:cxnLst/>
              <a:rect l="l" t="t" r="r" b="b"/>
              <a:pathLst>
                <a:path w="3765981" h="1065084" extrusionOk="0">
                  <a:moveTo>
                    <a:pt x="0" y="0"/>
                  </a:moveTo>
                  <a:lnTo>
                    <a:pt x="3765981" y="0"/>
                  </a:lnTo>
                  <a:lnTo>
                    <a:pt x="3765981" y="1065084"/>
                  </a:lnTo>
                  <a:lnTo>
                    <a:pt x="0" y="1065084"/>
                  </a:lnTo>
                  <a:close/>
                </a:path>
              </a:pathLst>
            </a:custGeom>
            <a:solidFill>
              <a:srgbClr val="FFFBEC"/>
            </a:solidFill>
            <a:ln>
              <a:noFill/>
            </a:ln>
            <a:effectLst>
              <a:softEdge rad="31750"/>
            </a:effectLst>
          </p:spPr>
          <p:txBody>
            <a:bodyPr/>
            <a:lstStyle/>
            <a:p>
              <a:r>
                <a:rPr lang="bg-BG" dirty="0"/>
                <a:t>                                          </a:t>
              </a:r>
            </a:p>
            <a:p>
              <a:endParaRPr lang="bg-BG" dirty="0"/>
            </a:p>
            <a:p>
              <a:r>
                <a:rPr lang="bg-BG" dirty="0">
                  <a:solidFill>
                    <a:srgbClr val="107F07"/>
                  </a:solidFill>
                </a:rPr>
                <a:t>                                                                                                                              </a:t>
              </a:r>
              <a:r>
                <a:rPr lang="bg-BG" sz="3600" b="1" dirty="0">
                  <a:solidFill>
                    <a:srgbClr val="107F07"/>
                  </a:solidFill>
                  <a:latin typeface="Times New Roman" panose="02020603050405020304" pitchFamily="18" charset="0"/>
                  <a:cs typeface="Times New Roman" panose="02020603050405020304" pitchFamily="18" charset="0"/>
                </a:rPr>
                <a:t>ВЕРОЯТНИ ОТГОВОРИ</a:t>
              </a:r>
            </a:p>
          </p:txBody>
        </p:sp>
        <p:sp>
          <p:nvSpPr>
            <p:cNvPr id="262" name="Google Shape;262;p27">
              <a:extLst>
                <a:ext uri="{FF2B5EF4-FFF2-40B4-BE49-F238E27FC236}">
                  <a16:creationId xmlns:a16="http://schemas.microsoft.com/office/drawing/2014/main" id="{8E1A433F-8447-3244-CD3D-B3AC5D672204}"/>
                </a:ext>
              </a:extLst>
            </p:cNvPr>
            <p:cNvSpPr txBox="1"/>
            <p:nvPr/>
          </p:nvSpPr>
          <p:spPr>
            <a:xfrm>
              <a:off x="0" y="85725"/>
              <a:ext cx="3765981" cy="979359"/>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aphicFrame>
        <p:nvGraphicFramePr>
          <p:cNvPr id="3" name="Таблица 2">
            <a:extLst>
              <a:ext uri="{FF2B5EF4-FFF2-40B4-BE49-F238E27FC236}">
                <a16:creationId xmlns:a16="http://schemas.microsoft.com/office/drawing/2014/main" id="{74C8394B-AEFB-855C-7CCE-5AF44855381F}"/>
              </a:ext>
            </a:extLst>
          </p:cNvPr>
          <p:cNvGraphicFramePr>
            <a:graphicFrameLocks noGrp="1"/>
          </p:cNvGraphicFramePr>
          <p:nvPr>
            <p:extLst>
              <p:ext uri="{D42A27DB-BD31-4B8C-83A1-F6EECF244321}">
                <p14:modId xmlns:p14="http://schemas.microsoft.com/office/powerpoint/2010/main" val="1647882784"/>
              </p:ext>
            </p:extLst>
          </p:nvPr>
        </p:nvGraphicFramePr>
        <p:xfrm>
          <a:off x="457200" y="1480457"/>
          <a:ext cx="17322801" cy="8345723"/>
        </p:xfrm>
        <a:graphic>
          <a:graphicData uri="http://schemas.openxmlformats.org/drawingml/2006/table">
            <a:tbl>
              <a:tblPr firstRow="1" firstCol="1" bandRow="1">
                <a:tableStyleId>{5940675A-B579-460E-94D1-54222C63F5DA}</a:tableStyleId>
              </a:tblPr>
              <a:tblGrid>
                <a:gridCol w="5774267">
                  <a:extLst>
                    <a:ext uri="{9D8B030D-6E8A-4147-A177-3AD203B41FA5}">
                      <a16:colId xmlns:a16="http://schemas.microsoft.com/office/drawing/2014/main" val="1759369958"/>
                    </a:ext>
                  </a:extLst>
                </a:gridCol>
                <a:gridCol w="5774267">
                  <a:extLst>
                    <a:ext uri="{9D8B030D-6E8A-4147-A177-3AD203B41FA5}">
                      <a16:colId xmlns:a16="http://schemas.microsoft.com/office/drawing/2014/main" val="93069488"/>
                    </a:ext>
                  </a:extLst>
                </a:gridCol>
                <a:gridCol w="5774267">
                  <a:extLst>
                    <a:ext uri="{9D8B030D-6E8A-4147-A177-3AD203B41FA5}">
                      <a16:colId xmlns:a16="http://schemas.microsoft.com/office/drawing/2014/main" val="2712089282"/>
                    </a:ext>
                  </a:extLst>
                </a:gridCol>
              </a:tblGrid>
              <a:tr h="491855">
                <a:tc>
                  <a:txBody>
                    <a:bodyPr/>
                    <a:lstStyle/>
                    <a:p>
                      <a:pPr algn="ct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Показател</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Отглеждане в почва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gn="ct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Отглеждане в аквапоника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46378295"/>
                  </a:ext>
                </a:extLst>
              </a:tr>
              <a:tr h="491855">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Количество вода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Използва се повече вода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Използва се по-малко вода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25743272"/>
                  </a:ext>
                </a:extLst>
              </a:tr>
              <a:tr h="491855">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Колко често се полива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Често (почвата изсъхва)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Постоянен достъп до вода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83712934"/>
                  </a:ext>
                </a:extLst>
              </a:tr>
              <a:tr h="491855">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Къде отива водата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Попива в почвата и част се губи</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Циркулира в системата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28042260"/>
                  </a:ext>
                </a:extLst>
              </a:tr>
              <a:tr h="491855">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Има ли загуба на вода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Да – чрез изпарение и попиване</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Много малка загуба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06828563"/>
                  </a:ext>
                </a:extLst>
              </a:tr>
              <a:tr h="491855">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Използва ли се водата повторно</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Не</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Да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9676084"/>
                  </a:ext>
                </a:extLst>
              </a:tr>
              <a:tr h="491855">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Как достига водата до корените</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Чрез поливане и попиване</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Директно около корените</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58982906"/>
                  </a:ext>
                </a:extLst>
              </a:tr>
              <a:tr h="491855">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Външен вид на растението</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Добър, но по-неравномерен</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По-свеж и равномерен</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02039779"/>
                  </a:ext>
                </a:extLst>
              </a:tr>
              <a:tr h="491855">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Цвят на листата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Зелен, понякога по-блед</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Наситено зелен</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64735100"/>
                  </a:ext>
                </a:extLst>
              </a:tr>
              <a:tr h="491855">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Размер на растението</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По-малък</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По-голям</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696925378"/>
                  </a:ext>
                </a:extLst>
              </a:tr>
              <a:tr h="491855">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Скорост на растеж</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По-бавен</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По-бърз</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788969308"/>
                  </a:ext>
                </a:extLst>
              </a:tr>
              <a:tr h="967898">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Коренова система – форма и дължина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По-къси и разклонени</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По-дълги и свободни</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034448885"/>
                  </a:ext>
                </a:extLst>
              </a:tr>
              <a:tr h="491855">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Коренова система – чистота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Замърсени с почва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Чисти</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75686544"/>
                  </a:ext>
                </a:extLst>
              </a:tr>
              <a:tr h="491855">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Достъп на корените до вода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Ограничен, зависи от поливането</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Постоянен</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84792856"/>
                  </a:ext>
                </a:extLst>
              </a:tr>
              <a:tr h="491855">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 Чистота на продукта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Изисква измиване</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По-чист</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75383334"/>
                  </a:ext>
                </a:extLst>
              </a:tr>
              <a:tr h="491855">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Леснота на отглеждане</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По-лесно за начинаещи</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Изисква система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8048595"/>
                  </a:ext>
                </a:extLst>
              </a:tr>
            </a:tbl>
          </a:graphicData>
        </a:graphic>
      </p:graphicFrame>
    </p:spTree>
    <p:extLst>
      <p:ext uri="{BB962C8B-B14F-4D97-AF65-F5344CB8AC3E}">
        <p14:creationId xmlns:p14="http://schemas.microsoft.com/office/powerpoint/2010/main" val="1925229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213"/>
        <p:cNvGrpSpPr/>
        <p:nvPr/>
      </p:nvGrpSpPr>
      <p:grpSpPr>
        <a:xfrm>
          <a:off x="0" y="0"/>
          <a:ext cx="0" cy="0"/>
          <a:chOff x="0" y="0"/>
          <a:chExt cx="0" cy="0"/>
        </a:xfrm>
      </p:grpSpPr>
      <p:sp>
        <p:nvSpPr>
          <p:cNvPr id="228" name="Google Shape;228;p25"/>
          <p:cNvSpPr txBox="1"/>
          <p:nvPr/>
        </p:nvSpPr>
        <p:spPr>
          <a:xfrm>
            <a:off x="1993572" y="4544547"/>
            <a:ext cx="1753986" cy="1097279"/>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8499" b="0" i="0" u="none" strike="noStrike" cap="none">
                <a:solidFill>
                  <a:srgbClr val="216B57"/>
                </a:solidFill>
                <a:latin typeface="Tenor Sans"/>
                <a:ea typeface="Tenor Sans"/>
                <a:cs typeface="Tenor Sans"/>
                <a:sym typeface="Tenor Sans"/>
              </a:rPr>
              <a:t>I</a:t>
            </a:r>
            <a:endParaRPr/>
          </a:p>
        </p:txBody>
      </p:sp>
      <p:sp>
        <p:nvSpPr>
          <p:cNvPr id="229" name="Google Shape;229;p25"/>
          <p:cNvSpPr txBox="1"/>
          <p:nvPr/>
        </p:nvSpPr>
        <p:spPr>
          <a:xfrm>
            <a:off x="6177838" y="4544547"/>
            <a:ext cx="1753986" cy="1097279"/>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8499" b="0" i="0" u="none" strike="noStrike" cap="none">
                <a:solidFill>
                  <a:srgbClr val="216B57"/>
                </a:solidFill>
                <a:latin typeface="Tenor Sans"/>
                <a:ea typeface="Tenor Sans"/>
                <a:cs typeface="Tenor Sans"/>
                <a:sym typeface="Tenor Sans"/>
              </a:rPr>
              <a:t>II</a:t>
            </a:r>
            <a:endParaRPr/>
          </a:p>
        </p:txBody>
      </p:sp>
      <p:sp>
        <p:nvSpPr>
          <p:cNvPr id="230" name="Google Shape;230;p25"/>
          <p:cNvSpPr txBox="1"/>
          <p:nvPr/>
        </p:nvSpPr>
        <p:spPr>
          <a:xfrm>
            <a:off x="10359140" y="4544547"/>
            <a:ext cx="1753986" cy="1097279"/>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8499" b="0" i="0" u="none" strike="noStrike" cap="none">
                <a:solidFill>
                  <a:srgbClr val="216B57"/>
                </a:solidFill>
                <a:latin typeface="Tenor Sans"/>
                <a:ea typeface="Tenor Sans"/>
                <a:cs typeface="Tenor Sans"/>
                <a:sym typeface="Tenor Sans"/>
              </a:rPr>
              <a:t>III</a:t>
            </a:r>
            <a:endParaRPr/>
          </a:p>
        </p:txBody>
      </p:sp>
      <p:sp>
        <p:nvSpPr>
          <p:cNvPr id="231" name="Google Shape;231;p25"/>
          <p:cNvSpPr txBox="1"/>
          <p:nvPr/>
        </p:nvSpPr>
        <p:spPr>
          <a:xfrm>
            <a:off x="14540443" y="4544547"/>
            <a:ext cx="1753986" cy="1097279"/>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8499" b="0" i="0" u="none" strike="noStrike" cap="none" dirty="0">
                <a:solidFill>
                  <a:srgbClr val="216B57"/>
                </a:solidFill>
                <a:latin typeface="Tenor Sans"/>
                <a:ea typeface="Tenor Sans"/>
                <a:cs typeface="Tenor Sans"/>
                <a:sym typeface="Tenor Sans"/>
              </a:rPr>
              <a:t>IV</a:t>
            </a:r>
            <a:endParaRPr dirty="0"/>
          </a:p>
        </p:txBody>
      </p:sp>
      <p:sp>
        <p:nvSpPr>
          <p:cNvPr id="233" name="Google Shape;233;p25"/>
          <p:cNvSpPr txBox="1"/>
          <p:nvPr/>
        </p:nvSpPr>
        <p:spPr>
          <a:xfrm>
            <a:off x="5694159" y="5918051"/>
            <a:ext cx="2721300" cy="707886"/>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None/>
            </a:pPr>
            <a:r>
              <a:rPr lang="en-US" sz="2000" b="0" i="0" u="none" strike="noStrike" cap="none" dirty="0">
                <a:solidFill>
                  <a:srgbClr val="216B57"/>
                </a:solidFill>
                <a:latin typeface="Poppins"/>
                <a:ea typeface="Poppins"/>
                <a:cs typeface="Poppins"/>
                <a:sym typeface="Poppins"/>
              </a:rPr>
              <a:t>Lorem ipsum dolor sit ae</a:t>
            </a:r>
            <a:endParaRPr dirty="0"/>
          </a:p>
        </p:txBody>
      </p:sp>
      <p:sp>
        <p:nvSpPr>
          <p:cNvPr id="234" name="Google Shape;234;p25"/>
          <p:cNvSpPr txBox="1"/>
          <p:nvPr/>
        </p:nvSpPr>
        <p:spPr>
          <a:xfrm>
            <a:off x="9877771" y="5918051"/>
            <a:ext cx="2721300" cy="24321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None/>
            </a:pPr>
            <a:r>
              <a:rPr lang="en-US" sz="2000" b="0" i="0" u="none" strike="noStrike" cap="none">
                <a:solidFill>
                  <a:srgbClr val="216B57"/>
                </a:solidFill>
                <a:latin typeface="Poppins"/>
                <a:ea typeface="Poppins"/>
                <a:cs typeface="Poppins"/>
                <a:sym typeface="Poppins"/>
              </a:rPr>
              <a:t>Lorem ipsum dolor sit amet, consectetur adipiscing elit, sed do eiusmod tempor incididunt ut labore et dolore magna aliqua. Ut enim.</a:t>
            </a:r>
            <a:endParaRPr/>
          </a:p>
        </p:txBody>
      </p:sp>
      <p:sp>
        <p:nvSpPr>
          <p:cNvPr id="235" name="Google Shape;235;p25"/>
          <p:cNvSpPr txBox="1"/>
          <p:nvPr/>
        </p:nvSpPr>
        <p:spPr>
          <a:xfrm>
            <a:off x="14059073" y="5918051"/>
            <a:ext cx="2721300" cy="2432100"/>
          </a:xfrm>
          <a:prstGeom prst="rect">
            <a:avLst/>
          </a:prstGeom>
          <a:noFill/>
          <a:ln>
            <a:noFill/>
          </a:ln>
        </p:spPr>
        <p:txBody>
          <a:bodyPr spcFirstLastPara="1" wrap="square" lIns="0" tIns="0" rIns="0" bIns="0" anchor="t" anchorCtr="0">
            <a:spAutoFit/>
          </a:bodyPr>
          <a:lstStyle/>
          <a:p>
            <a:pPr marL="0" marR="0" lvl="0" indent="0" algn="just" rtl="0">
              <a:lnSpc>
                <a:spcPct val="115000"/>
              </a:lnSpc>
              <a:spcBef>
                <a:spcPts val="0"/>
              </a:spcBef>
              <a:spcAft>
                <a:spcPts val="0"/>
              </a:spcAft>
              <a:buNone/>
            </a:pPr>
            <a:r>
              <a:rPr lang="en-US" sz="2000" b="0" i="0" u="none" strike="noStrike" cap="none">
                <a:solidFill>
                  <a:srgbClr val="216B57"/>
                </a:solidFill>
                <a:latin typeface="Poppins"/>
                <a:ea typeface="Poppins"/>
                <a:cs typeface="Poppins"/>
                <a:sym typeface="Poppins"/>
              </a:rPr>
              <a:t>Lorem ipsum dolor sit amet, consectetur adipiscing elit, sed do eiusmod tempor incididunt ut labore et dolore magna aliqua. Ut enim.</a:t>
            </a:r>
            <a:endParaRPr/>
          </a:p>
        </p:txBody>
      </p:sp>
      <p:pic>
        <p:nvPicPr>
          <p:cNvPr id="4" name="Картина 3">
            <a:extLst>
              <a:ext uri="{FF2B5EF4-FFF2-40B4-BE49-F238E27FC236}">
                <a16:creationId xmlns:a16="http://schemas.microsoft.com/office/drawing/2014/main" id="{C98081E1-6DA5-2512-56FC-F3EC81DAA2D1}"/>
              </a:ext>
            </a:extLst>
          </p:cNvPr>
          <p:cNvPicPr>
            <a:picLocks noChangeAspect="1"/>
          </p:cNvPicPr>
          <p:nvPr/>
        </p:nvPicPr>
        <p:blipFill>
          <a:blip r:embed="rId3"/>
          <a:stretch>
            <a:fillRect/>
          </a:stretch>
        </p:blipFill>
        <p:spPr>
          <a:xfrm>
            <a:off x="1189309" y="605129"/>
            <a:ext cx="7800395" cy="9257327"/>
          </a:xfrm>
          <a:prstGeom prst="rect">
            <a:avLst/>
          </a:prstGeom>
          <a:effectLst>
            <a:softEdge rad="127000"/>
          </a:effectLst>
        </p:spPr>
      </p:pic>
      <p:pic>
        <p:nvPicPr>
          <p:cNvPr id="2" name="Картина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7936" y="605129"/>
            <a:ext cx="7041142" cy="9144349"/>
          </a:xfrm>
          <a:prstGeom prst="rect">
            <a:avLst/>
          </a:prstGeom>
          <a:ln>
            <a:noFill/>
          </a:ln>
          <a:effectLst>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300"/>
        <p:cNvGrpSpPr/>
        <p:nvPr/>
      </p:nvGrpSpPr>
      <p:grpSpPr>
        <a:xfrm>
          <a:off x="0" y="0"/>
          <a:ext cx="0" cy="0"/>
          <a:chOff x="0" y="0"/>
          <a:chExt cx="0" cy="0"/>
        </a:xfrm>
      </p:grpSpPr>
      <p:pic>
        <p:nvPicPr>
          <p:cNvPr id="4" name="Картина 3">
            <a:extLst>
              <a:ext uri="{FF2B5EF4-FFF2-40B4-BE49-F238E27FC236}">
                <a16:creationId xmlns:a16="http://schemas.microsoft.com/office/drawing/2014/main" id="{6BEAB81B-6C99-9D93-84FE-B970C993FEB7}"/>
              </a:ext>
            </a:extLst>
          </p:cNvPr>
          <p:cNvPicPr>
            <a:picLocks noChangeAspect="1"/>
          </p:cNvPicPr>
          <p:nvPr/>
        </p:nvPicPr>
        <p:blipFill>
          <a:blip r:embed="rId3"/>
          <a:stretch>
            <a:fillRect/>
          </a:stretch>
        </p:blipFill>
        <p:spPr>
          <a:xfrm>
            <a:off x="1153886" y="931636"/>
            <a:ext cx="6622596" cy="8734878"/>
          </a:xfrm>
          <a:prstGeom prst="rect">
            <a:avLst/>
          </a:prstGeom>
          <a:effectLst>
            <a:softEdge rad="127000"/>
          </a:effectLst>
        </p:spPr>
      </p:pic>
      <p:pic>
        <p:nvPicPr>
          <p:cNvPr id="8" name="Картина 7">
            <a:extLst>
              <a:ext uri="{FF2B5EF4-FFF2-40B4-BE49-F238E27FC236}">
                <a16:creationId xmlns:a16="http://schemas.microsoft.com/office/drawing/2014/main" id="{112C27BB-FA8B-A0C4-BE43-445273E6F3E3}"/>
              </a:ext>
            </a:extLst>
          </p:cNvPr>
          <p:cNvPicPr>
            <a:picLocks noChangeAspect="1"/>
          </p:cNvPicPr>
          <p:nvPr/>
        </p:nvPicPr>
        <p:blipFill>
          <a:blip r:embed="rId4"/>
          <a:stretch>
            <a:fillRect/>
          </a:stretch>
        </p:blipFill>
        <p:spPr>
          <a:xfrm>
            <a:off x="8534399" y="2155371"/>
            <a:ext cx="9053981" cy="6291943"/>
          </a:xfrm>
          <a:prstGeom prst="rect">
            <a:avLst/>
          </a:prstGeom>
          <a:effectLst>
            <a:softEdge rad="127000"/>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185">
          <a:extLst>
            <a:ext uri="{FF2B5EF4-FFF2-40B4-BE49-F238E27FC236}">
              <a16:creationId xmlns:a16="http://schemas.microsoft.com/office/drawing/2014/main" id="{083B36FF-1E44-A56D-110A-98134BCEC7EE}"/>
            </a:ext>
          </a:extLst>
        </p:cNvPr>
        <p:cNvGrpSpPr/>
        <p:nvPr/>
      </p:nvGrpSpPr>
      <p:grpSpPr>
        <a:xfrm>
          <a:off x="0" y="0"/>
          <a:ext cx="0" cy="0"/>
          <a:chOff x="0" y="0"/>
          <a:chExt cx="0" cy="0"/>
        </a:xfrm>
      </p:grpSpPr>
      <p:sp>
        <p:nvSpPr>
          <p:cNvPr id="11" name="Шестоъгълник 10">
            <a:extLst>
              <a:ext uri="{FF2B5EF4-FFF2-40B4-BE49-F238E27FC236}">
                <a16:creationId xmlns:a16="http://schemas.microsoft.com/office/drawing/2014/main" id="{2DC2CD74-7681-8F5F-AA0E-7560E6C263E4}"/>
              </a:ext>
            </a:extLst>
          </p:cNvPr>
          <p:cNvSpPr/>
          <p:nvPr/>
        </p:nvSpPr>
        <p:spPr>
          <a:xfrm>
            <a:off x="9601204" y="2739626"/>
            <a:ext cx="7612744" cy="4807748"/>
          </a:xfrm>
          <a:prstGeom prst="hexagon">
            <a:avLst/>
          </a:prstGeom>
          <a:ln>
            <a:solidFill>
              <a:srgbClr val="107F07"/>
            </a:solidFill>
          </a:ln>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10" name="Шестоъгълник 9">
            <a:extLst>
              <a:ext uri="{FF2B5EF4-FFF2-40B4-BE49-F238E27FC236}">
                <a16:creationId xmlns:a16="http://schemas.microsoft.com/office/drawing/2014/main" id="{FA6D4E9E-170C-4048-B447-10823CFB7504}"/>
              </a:ext>
            </a:extLst>
          </p:cNvPr>
          <p:cNvSpPr/>
          <p:nvPr/>
        </p:nvSpPr>
        <p:spPr>
          <a:xfrm>
            <a:off x="304800" y="2739626"/>
            <a:ext cx="7612745" cy="4807748"/>
          </a:xfrm>
          <a:prstGeom prst="hexagon">
            <a:avLst/>
          </a:prstGeom>
          <a:ln>
            <a:solidFill>
              <a:srgbClr val="107F07"/>
            </a:solidFill>
          </a:ln>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sp>
        <p:nvSpPr>
          <p:cNvPr id="2" name="Текстово поле 1">
            <a:extLst>
              <a:ext uri="{FF2B5EF4-FFF2-40B4-BE49-F238E27FC236}">
                <a16:creationId xmlns:a16="http://schemas.microsoft.com/office/drawing/2014/main" id="{50558375-6B0A-3511-1B4E-86C943AC65F7}"/>
              </a:ext>
            </a:extLst>
          </p:cNvPr>
          <p:cNvSpPr txBox="1"/>
          <p:nvPr/>
        </p:nvSpPr>
        <p:spPr>
          <a:xfrm>
            <a:off x="595086" y="434444"/>
            <a:ext cx="5631543" cy="1754326"/>
          </a:xfrm>
          <a:prstGeom prst="rect">
            <a:avLst/>
          </a:prstGeom>
          <a:noFill/>
        </p:spPr>
        <p:txBody>
          <a:bodyPr wrap="square" rtlCol="0">
            <a:spAutoFit/>
          </a:bodyPr>
          <a:lstStyle/>
          <a:p>
            <a:r>
              <a:rPr lang="bg-BG" sz="3600" b="1" dirty="0">
                <a:solidFill>
                  <a:srgbClr val="107F07"/>
                </a:solidFill>
                <a:latin typeface="Times New Roman" panose="02020603050405020304" pitchFamily="18" charset="0"/>
                <a:cs typeface="Times New Roman" panose="02020603050405020304" pitchFamily="18" charset="0"/>
              </a:rPr>
              <a:t>Учениците анализират и представят решението на своята задача:</a:t>
            </a:r>
          </a:p>
        </p:txBody>
      </p:sp>
      <p:sp>
        <p:nvSpPr>
          <p:cNvPr id="6" name="Текстово поле 5">
            <a:extLst>
              <a:ext uri="{FF2B5EF4-FFF2-40B4-BE49-F238E27FC236}">
                <a16:creationId xmlns:a16="http://schemas.microsoft.com/office/drawing/2014/main" id="{D6607CC4-5E68-D11D-23A6-F866811F0575}"/>
              </a:ext>
            </a:extLst>
          </p:cNvPr>
          <p:cNvSpPr txBox="1"/>
          <p:nvPr/>
        </p:nvSpPr>
        <p:spPr>
          <a:xfrm>
            <a:off x="1886858" y="3712339"/>
            <a:ext cx="5036457" cy="2862322"/>
          </a:xfrm>
          <a:prstGeom prst="rect">
            <a:avLst/>
          </a:prstGeom>
          <a:noFill/>
        </p:spPr>
        <p:txBody>
          <a:bodyPr wrap="square" rtlCol="0">
            <a:spAutoFit/>
          </a:bodyPr>
          <a:lstStyle/>
          <a:p>
            <a:r>
              <a:rPr lang="bg-BG" sz="3600" b="1" dirty="0">
                <a:solidFill>
                  <a:srgbClr val="107F07"/>
                </a:solidFill>
                <a:latin typeface="Times New Roman" panose="02020603050405020304" pitchFamily="18" charset="0"/>
                <a:cs typeface="Times New Roman" panose="02020603050405020304" pitchFamily="18" charset="0"/>
              </a:rPr>
              <a:t>Първи екип – установява, че ягодите се развиват по- добре в естествена среда- в почва.</a:t>
            </a:r>
          </a:p>
        </p:txBody>
      </p:sp>
      <p:sp>
        <p:nvSpPr>
          <p:cNvPr id="7" name="Текстово поле 6">
            <a:extLst>
              <a:ext uri="{FF2B5EF4-FFF2-40B4-BE49-F238E27FC236}">
                <a16:creationId xmlns:a16="http://schemas.microsoft.com/office/drawing/2014/main" id="{3838C369-0AE4-3092-FA72-95E8E5582A42}"/>
              </a:ext>
            </a:extLst>
          </p:cNvPr>
          <p:cNvSpPr txBox="1"/>
          <p:nvPr/>
        </p:nvSpPr>
        <p:spPr>
          <a:xfrm>
            <a:off x="11059885" y="3712339"/>
            <a:ext cx="5341257" cy="2862322"/>
          </a:xfrm>
          <a:prstGeom prst="rect">
            <a:avLst/>
          </a:prstGeom>
          <a:noFill/>
        </p:spPr>
        <p:txBody>
          <a:bodyPr wrap="square" rtlCol="0">
            <a:spAutoFit/>
          </a:bodyPr>
          <a:lstStyle/>
          <a:p>
            <a:r>
              <a:rPr lang="bg-BG" sz="3600" b="1" dirty="0">
                <a:solidFill>
                  <a:srgbClr val="107F07"/>
                </a:solidFill>
                <a:latin typeface="Times New Roman" panose="02020603050405020304" pitchFamily="18" charset="0"/>
                <a:cs typeface="Times New Roman" panose="02020603050405020304" pitchFamily="18" charset="0"/>
              </a:rPr>
              <a:t>Втори екип – решава, че   </a:t>
            </a:r>
            <a:r>
              <a:rPr lang="bg-BG" sz="3600" b="1" dirty="0" err="1">
                <a:solidFill>
                  <a:srgbClr val="107F07"/>
                </a:solidFill>
                <a:latin typeface="Times New Roman" panose="02020603050405020304" pitchFamily="18" charset="0"/>
                <a:cs typeface="Times New Roman" panose="02020603050405020304" pitchFamily="18" charset="0"/>
              </a:rPr>
              <a:t>аквапониката</a:t>
            </a:r>
            <a:r>
              <a:rPr lang="bg-BG" sz="3600" b="1" dirty="0">
                <a:solidFill>
                  <a:srgbClr val="107F07"/>
                </a:solidFill>
                <a:latin typeface="Times New Roman" panose="02020603050405020304" pitchFamily="18" charset="0"/>
                <a:cs typeface="Times New Roman" panose="02020603050405020304" pitchFamily="18" charset="0"/>
              </a:rPr>
              <a:t> е по-подходяща за развитието и качеството на марулите.</a:t>
            </a:r>
          </a:p>
        </p:txBody>
      </p:sp>
      <p:sp>
        <p:nvSpPr>
          <p:cNvPr id="8" name="Текстово поле 7">
            <a:extLst>
              <a:ext uri="{FF2B5EF4-FFF2-40B4-BE49-F238E27FC236}">
                <a16:creationId xmlns:a16="http://schemas.microsoft.com/office/drawing/2014/main" id="{71BD500B-F7D7-1D80-00C6-272FA5E6DD58}"/>
              </a:ext>
            </a:extLst>
          </p:cNvPr>
          <p:cNvSpPr txBox="1"/>
          <p:nvPr/>
        </p:nvSpPr>
        <p:spPr>
          <a:xfrm>
            <a:off x="304800" y="8098230"/>
            <a:ext cx="17388113" cy="1754326"/>
          </a:xfrm>
          <a:prstGeom prst="rect">
            <a:avLst/>
          </a:prstGeom>
          <a:noFill/>
        </p:spPr>
        <p:txBody>
          <a:bodyPr wrap="square" rtlCol="0">
            <a:spAutoFit/>
          </a:bodyPr>
          <a:lstStyle/>
          <a:p>
            <a:r>
              <a:rPr lang="bg-BG" sz="3600" b="1" dirty="0">
                <a:solidFill>
                  <a:srgbClr val="107F07"/>
                </a:solidFill>
                <a:latin typeface="Times New Roman" panose="02020603050405020304" pitchFamily="18" charset="0"/>
                <a:cs typeface="Times New Roman" panose="02020603050405020304" pitchFamily="18" charset="0"/>
              </a:rPr>
              <a:t>И двата екипа достигат до извода, че </a:t>
            </a:r>
            <a:r>
              <a:rPr lang="bg-BG" sz="3600" b="1" dirty="0" err="1">
                <a:solidFill>
                  <a:srgbClr val="107F07"/>
                </a:solidFill>
                <a:latin typeface="Times New Roman" panose="02020603050405020304" pitchFamily="18" charset="0"/>
                <a:cs typeface="Times New Roman" panose="02020603050405020304" pitchFamily="18" charset="0"/>
              </a:rPr>
              <a:t>аквапониката</a:t>
            </a:r>
            <a:r>
              <a:rPr lang="bg-BG" sz="3600" b="1" dirty="0">
                <a:solidFill>
                  <a:srgbClr val="107F07"/>
                </a:solidFill>
                <a:latin typeface="Times New Roman" panose="02020603050405020304" pitchFamily="18" charset="0"/>
                <a:cs typeface="Times New Roman" panose="02020603050405020304" pitchFamily="18" charset="0"/>
              </a:rPr>
              <a:t> е предпочитана за отглеждане на </a:t>
            </a:r>
            <a:r>
              <a:rPr lang="bg-BG" sz="3600" b="1" dirty="0" err="1">
                <a:solidFill>
                  <a:srgbClr val="107F07"/>
                </a:solidFill>
                <a:latin typeface="Times New Roman" panose="02020603050405020304" pitchFamily="18" charset="0"/>
                <a:cs typeface="Times New Roman" panose="02020603050405020304" pitchFamily="18" charset="0"/>
              </a:rPr>
              <a:t>азотолюбиви</a:t>
            </a:r>
            <a:r>
              <a:rPr lang="bg-BG" sz="3600" b="1" dirty="0">
                <a:solidFill>
                  <a:srgbClr val="107F07"/>
                </a:solidFill>
                <a:latin typeface="Times New Roman" panose="02020603050405020304" pitchFamily="18" charset="0"/>
                <a:cs typeface="Times New Roman" panose="02020603050405020304" pitchFamily="18" charset="0"/>
              </a:rPr>
              <a:t> култури, като например - марулите, а естествената среда: почвата - за развитие на ягодите.</a:t>
            </a:r>
          </a:p>
        </p:txBody>
      </p:sp>
    </p:spTree>
    <p:extLst>
      <p:ext uri="{BB962C8B-B14F-4D97-AF65-F5344CB8AC3E}">
        <p14:creationId xmlns:p14="http://schemas.microsoft.com/office/powerpoint/2010/main" val="2821083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277">
          <a:extLst>
            <a:ext uri="{FF2B5EF4-FFF2-40B4-BE49-F238E27FC236}">
              <a16:creationId xmlns:a16="http://schemas.microsoft.com/office/drawing/2014/main" id="{05634047-5A1B-8B04-E60B-1BCE0E3481E0}"/>
            </a:ext>
          </a:extLst>
        </p:cNvPr>
        <p:cNvGrpSpPr/>
        <p:nvPr/>
      </p:nvGrpSpPr>
      <p:grpSpPr>
        <a:xfrm>
          <a:off x="0" y="0"/>
          <a:ext cx="0" cy="0"/>
          <a:chOff x="0" y="0"/>
          <a:chExt cx="0" cy="0"/>
        </a:xfrm>
      </p:grpSpPr>
      <p:sp>
        <p:nvSpPr>
          <p:cNvPr id="282" name="Google Shape;282;p29">
            <a:extLst>
              <a:ext uri="{FF2B5EF4-FFF2-40B4-BE49-F238E27FC236}">
                <a16:creationId xmlns:a16="http://schemas.microsoft.com/office/drawing/2014/main" id="{145658DA-97D8-3846-EF8A-126A02844086}"/>
              </a:ext>
            </a:extLst>
          </p:cNvPr>
          <p:cNvSpPr txBox="1"/>
          <p:nvPr/>
        </p:nvSpPr>
        <p:spPr>
          <a:xfrm>
            <a:off x="1951884" y="2792584"/>
            <a:ext cx="5058516" cy="77559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bg-BG" sz="3600" b="1" i="0" u="none" strike="noStrike" cap="none" dirty="0">
                <a:solidFill>
                  <a:srgbClr val="EBC4E1"/>
                </a:solidFill>
                <a:latin typeface="Times New Roman" panose="02020603050405020304" pitchFamily="18" charset="0"/>
                <a:ea typeface="Poppins"/>
                <a:cs typeface="Times New Roman" panose="02020603050405020304" pitchFamily="18" charset="0"/>
                <a:sym typeface="Poppins"/>
              </a:rPr>
              <a:t>Таблица</a:t>
            </a:r>
            <a:endParaRPr sz="1800" b="1" dirty="0">
              <a:latin typeface="Times New Roman" panose="02020603050405020304" pitchFamily="18" charset="0"/>
              <a:cs typeface="Times New Roman" panose="02020603050405020304" pitchFamily="18" charset="0"/>
            </a:endParaRPr>
          </a:p>
        </p:txBody>
      </p:sp>
      <p:sp>
        <p:nvSpPr>
          <p:cNvPr id="283" name="Google Shape;283;p29">
            <a:extLst>
              <a:ext uri="{FF2B5EF4-FFF2-40B4-BE49-F238E27FC236}">
                <a16:creationId xmlns:a16="http://schemas.microsoft.com/office/drawing/2014/main" id="{FBE830DB-04A9-2D0D-485C-7E885EB006B2}"/>
              </a:ext>
            </a:extLst>
          </p:cNvPr>
          <p:cNvSpPr txBox="1"/>
          <p:nvPr/>
        </p:nvSpPr>
        <p:spPr>
          <a:xfrm>
            <a:off x="11457006" y="2848886"/>
            <a:ext cx="5058516" cy="77559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bg-BG" sz="3600" b="1" i="0" u="none" strike="noStrike" cap="none" dirty="0">
                <a:solidFill>
                  <a:srgbClr val="EBC4E1"/>
                </a:solidFill>
                <a:latin typeface="Times New Roman" panose="02020603050405020304" pitchFamily="18" charset="0"/>
                <a:ea typeface="Poppins"/>
                <a:cs typeface="Times New Roman" panose="02020603050405020304" pitchFamily="18" charset="0"/>
                <a:sym typeface="Poppins"/>
              </a:rPr>
              <a:t>Вероятни отговори</a:t>
            </a:r>
            <a:endParaRPr sz="1800" b="1" dirty="0">
              <a:latin typeface="Times New Roman" panose="02020603050405020304" pitchFamily="18" charset="0"/>
              <a:cs typeface="Times New Roman" panose="02020603050405020304" pitchFamily="18" charset="0"/>
            </a:endParaRPr>
          </a:p>
        </p:txBody>
      </p:sp>
      <p:sp>
        <p:nvSpPr>
          <p:cNvPr id="2" name="Текстово поле 1">
            <a:extLst>
              <a:ext uri="{FF2B5EF4-FFF2-40B4-BE49-F238E27FC236}">
                <a16:creationId xmlns:a16="http://schemas.microsoft.com/office/drawing/2014/main" id="{C48518CE-60DF-FF47-CD3F-E2B23F16C572}"/>
              </a:ext>
            </a:extLst>
          </p:cNvPr>
          <p:cNvSpPr txBox="1"/>
          <p:nvPr/>
        </p:nvSpPr>
        <p:spPr>
          <a:xfrm>
            <a:off x="1828800" y="769257"/>
            <a:ext cx="10363200" cy="646331"/>
          </a:xfrm>
          <a:prstGeom prst="rect">
            <a:avLst/>
          </a:prstGeom>
          <a:noFill/>
        </p:spPr>
        <p:txBody>
          <a:bodyPr wrap="square" rtlCol="0">
            <a:spAutoFit/>
          </a:bodyPr>
          <a:lstStyle/>
          <a:p>
            <a:r>
              <a:rPr lang="bg-BG" sz="3600" b="1" dirty="0">
                <a:solidFill>
                  <a:srgbClr val="FFCCFF"/>
                </a:solidFill>
                <a:latin typeface="Times New Roman" panose="02020603050405020304" pitchFamily="18" charset="0"/>
                <a:cs typeface="Times New Roman" panose="02020603050405020304" pitchFamily="18" charset="0"/>
              </a:rPr>
              <a:t>2 ЗАДАЧА</a:t>
            </a:r>
            <a:endParaRPr lang="bg-BG" sz="3600" dirty="0">
              <a:solidFill>
                <a:srgbClr val="FFCCFF"/>
              </a:solidFill>
              <a:latin typeface="Times New Roman" panose="02020603050405020304" pitchFamily="18" charset="0"/>
              <a:cs typeface="Times New Roman" panose="02020603050405020304" pitchFamily="18" charset="0"/>
            </a:endParaRPr>
          </a:p>
        </p:txBody>
      </p:sp>
      <p:sp>
        <p:nvSpPr>
          <p:cNvPr id="3" name="Текстово поле 2">
            <a:extLst>
              <a:ext uri="{FF2B5EF4-FFF2-40B4-BE49-F238E27FC236}">
                <a16:creationId xmlns:a16="http://schemas.microsoft.com/office/drawing/2014/main" id="{1B07E659-909A-44C9-0A10-55FCF69A7DFD}"/>
              </a:ext>
            </a:extLst>
          </p:cNvPr>
          <p:cNvSpPr txBox="1"/>
          <p:nvPr/>
        </p:nvSpPr>
        <p:spPr>
          <a:xfrm>
            <a:off x="493486" y="1567543"/>
            <a:ext cx="17272000" cy="646331"/>
          </a:xfrm>
          <a:prstGeom prst="rect">
            <a:avLst/>
          </a:prstGeom>
          <a:noFill/>
        </p:spPr>
        <p:txBody>
          <a:bodyPr wrap="square" rtlCol="0">
            <a:spAutoFit/>
          </a:bodyPr>
          <a:lstStyle/>
          <a:p>
            <a:r>
              <a:rPr lang="bg-BG" sz="3600" b="1" dirty="0">
                <a:solidFill>
                  <a:srgbClr val="FFCCFF"/>
                </a:solidFill>
                <a:latin typeface="Times New Roman" panose="02020603050405020304" pitchFamily="18" charset="0"/>
                <a:cs typeface="Times New Roman" panose="02020603050405020304" pitchFamily="18" charset="0"/>
              </a:rPr>
              <a:t>Каква е ролята на водата в двете среди? Попълнете таблицата.</a:t>
            </a:r>
          </a:p>
        </p:txBody>
      </p:sp>
      <p:sp>
        <p:nvSpPr>
          <p:cNvPr id="9" name="Балонче за говор: правоъгълник 8">
            <a:extLst>
              <a:ext uri="{FF2B5EF4-FFF2-40B4-BE49-F238E27FC236}">
                <a16:creationId xmlns:a16="http://schemas.microsoft.com/office/drawing/2014/main" id="{40C2709B-B486-484C-2809-AA4E7178C958}"/>
              </a:ext>
            </a:extLst>
          </p:cNvPr>
          <p:cNvSpPr/>
          <p:nvPr/>
        </p:nvSpPr>
        <p:spPr>
          <a:xfrm>
            <a:off x="415191" y="4034971"/>
            <a:ext cx="8249654" cy="4684486"/>
          </a:xfrm>
          <a:prstGeom prst="wedgeRectCallout">
            <a:avLst/>
          </a:prstGeom>
          <a:effectLst>
            <a:softEdge rad="63500"/>
          </a:effectLst>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mc:AlternateContent xmlns:mc="http://schemas.openxmlformats.org/markup-compatibility/2006">
        <mc:Choice xmlns:p14="http://schemas.microsoft.com/office/powerpoint/2010/main" xmlns:aink="http://schemas.microsoft.com/office/drawing/2016/ink" xmlns="" Requires="p14 aink">
          <p:contentPart p14:bwMode="auto" r:id="rId3">
            <p14:nvContentPartPr>
              <p14:cNvPr id="21" name="Ръкопис 20">
                <a:extLst>
                  <a:ext uri="{FF2B5EF4-FFF2-40B4-BE49-F238E27FC236}">
                    <a16:creationId xmlns:a16="http://schemas.microsoft.com/office/drawing/2014/main" id="{58C1CADF-E4D6-51E3-A5AD-7207DAC522ED}"/>
                  </a:ext>
                </a:extLst>
              </p14:cNvPr>
              <p14:cNvContentPartPr/>
              <p14:nvPr/>
            </p14:nvContentPartPr>
            <p14:xfrm>
              <a:off x="8548194" y="3729554"/>
              <a:ext cx="360" cy="360"/>
            </p14:xfrm>
          </p:contentPart>
        </mc:Choice>
        <mc:Fallback>
          <p:pic>
            <p:nvPicPr>
              <p:cNvPr id="21" name="Ръкопис 20">
                <a:extLst>
                  <a:ext uri="{FF2B5EF4-FFF2-40B4-BE49-F238E27FC236}">
                    <a16:creationId xmlns:a16="http://schemas.microsoft.com/office/drawing/2014/main" id="{58C1CADF-E4D6-51E3-A5AD-7207DAC522ED}"/>
                  </a:ext>
                </a:extLst>
              </p:cNvPr>
              <p:cNvPicPr/>
              <p:nvPr/>
            </p:nvPicPr>
            <p:blipFill>
              <a:blip r:embed="rId4"/>
              <a:stretch>
                <a:fillRect/>
              </a:stretch>
            </p:blipFill>
            <p:spPr>
              <a:xfrm>
                <a:off x="8485194" y="3666554"/>
                <a:ext cx="126000" cy="126000"/>
              </a:xfrm>
              <a:prstGeom prst="rect">
                <a:avLst/>
              </a:prstGeom>
            </p:spPr>
          </p:pic>
        </mc:Fallback>
      </mc:AlternateContent>
      <mc:AlternateContent xmlns:mc="http://schemas.openxmlformats.org/markup-compatibility/2006">
        <mc:Choice xmlns:p14="http://schemas.microsoft.com/office/powerpoint/2010/main" xmlns:aink="http://schemas.microsoft.com/office/drawing/2016/ink" xmlns="" Requires="p14 aink">
          <p:contentPart p14:bwMode="auto" r:id="rId5">
            <p14:nvContentPartPr>
              <p14:cNvPr id="25" name="Ръкопис 24">
                <a:extLst>
                  <a:ext uri="{FF2B5EF4-FFF2-40B4-BE49-F238E27FC236}">
                    <a16:creationId xmlns:a16="http://schemas.microsoft.com/office/drawing/2014/main" id="{E100B1E3-5A84-0A04-5894-FAE66440E0C8}"/>
                  </a:ext>
                </a:extLst>
              </p14:cNvPr>
              <p14:cNvContentPartPr/>
              <p14:nvPr/>
            </p14:nvContentPartPr>
            <p14:xfrm>
              <a:off x="2902674" y="4905314"/>
              <a:ext cx="360" cy="360"/>
            </p14:xfrm>
          </p:contentPart>
        </mc:Choice>
        <mc:Fallback>
          <p:pic>
            <p:nvPicPr>
              <p:cNvPr id="25" name="Ръкопис 24">
                <a:extLst>
                  <a:ext uri="{FF2B5EF4-FFF2-40B4-BE49-F238E27FC236}">
                    <a16:creationId xmlns:a16="http://schemas.microsoft.com/office/drawing/2014/main" id="{E100B1E3-5A84-0A04-5894-FAE66440E0C8}"/>
                  </a:ext>
                </a:extLst>
              </p:cNvPr>
              <p:cNvPicPr/>
              <p:nvPr/>
            </p:nvPicPr>
            <p:blipFill>
              <a:blip r:embed="rId6"/>
              <a:stretch>
                <a:fillRect/>
              </a:stretch>
            </p:blipFill>
            <p:spPr>
              <a:xfrm>
                <a:off x="2840034" y="4842674"/>
                <a:ext cx="126000" cy="126000"/>
              </a:xfrm>
              <a:prstGeom prst="rect">
                <a:avLst/>
              </a:prstGeom>
            </p:spPr>
          </p:pic>
        </mc:Fallback>
      </mc:AlternateContent>
      <p:graphicFrame>
        <p:nvGraphicFramePr>
          <p:cNvPr id="27" name="Таблица 26">
            <a:extLst>
              <a:ext uri="{FF2B5EF4-FFF2-40B4-BE49-F238E27FC236}">
                <a16:creationId xmlns:a16="http://schemas.microsoft.com/office/drawing/2014/main" id="{E2254F7D-5DBF-9936-CF65-49CB922B1A7A}"/>
              </a:ext>
            </a:extLst>
          </p:cNvPr>
          <p:cNvGraphicFramePr>
            <a:graphicFrameLocks noGrp="1"/>
          </p:cNvGraphicFramePr>
          <p:nvPr>
            <p:extLst>
              <p:ext uri="{D42A27DB-BD31-4B8C-83A1-F6EECF244321}">
                <p14:modId xmlns:p14="http://schemas.microsoft.com/office/powerpoint/2010/main" val="1372580897"/>
              </p:ext>
            </p:extLst>
          </p:nvPr>
        </p:nvGraphicFramePr>
        <p:xfrm>
          <a:off x="634856" y="4392897"/>
          <a:ext cx="7692572" cy="3884512"/>
        </p:xfrm>
        <a:graphic>
          <a:graphicData uri="http://schemas.openxmlformats.org/drawingml/2006/table">
            <a:tbl>
              <a:tblPr firstRow="1" firstCol="1" bandRow="1">
                <a:tableStyleId>{5940675A-B579-460E-94D1-54222C63F5DA}</a:tableStyleId>
              </a:tblPr>
              <a:tblGrid>
                <a:gridCol w="3846286">
                  <a:extLst>
                    <a:ext uri="{9D8B030D-6E8A-4147-A177-3AD203B41FA5}">
                      <a16:colId xmlns:a16="http://schemas.microsoft.com/office/drawing/2014/main" val="3933902189"/>
                    </a:ext>
                  </a:extLst>
                </a:gridCol>
                <a:gridCol w="3846286">
                  <a:extLst>
                    <a:ext uri="{9D8B030D-6E8A-4147-A177-3AD203B41FA5}">
                      <a16:colId xmlns:a16="http://schemas.microsoft.com/office/drawing/2014/main" val="1408906662"/>
                    </a:ext>
                  </a:extLst>
                </a:gridCol>
              </a:tblGrid>
              <a:tr h="550147">
                <a:tc>
                  <a:txBody>
                    <a:bodyPr/>
                    <a:lstStyle/>
                    <a:p>
                      <a:pPr algn="ctr">
                        <a:lnSpc>
                          <a:spcPct val="115000"/>
                        </a:lnSpc>
                        <a:spcAft>
                          <a:spcPts val="800"/>
                        </a:spcAft>
                        <a:buNone/>
                      </a:pPr>
                      <a:r>
                        <a:rPr lang="bg-BG" sz="2400" b="1" kern="100" dirty="0" err="1">
                          <a:solidFill>
                            <a:srgbClr val="107F07"/>
                          </a:solidFill>
                          <a:effectLst/>
                          <a:latin typeface="Times New Roman" panose="02020603050405020304" pitchFamily="18" charset="0"/>
                          <a:cs typeface="Times New Roman" panose="02020603050405020304" pitchFamily="18" charset="0"/>
                        </a:rPr>
                        <a:t>аквапоника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почва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8324252"/>
                  </a:ext>
                </a:extLst>
              </a:tr>
              <a:tr h="550147">
                <a:tc>
                  <a:txBody>
                    <a:bodyPr/>
                    <a:lstStyle/>
                    <a:p>
                      <a:pPr>
                        <a:lnSpc>
                          <a:spcPct val="115000"/>
                        </a:lnSpc>
                        <a:spcAft>
                          <a:spcPts val="800"/>
                        </a:spcAft>
                        <a:buNone/>
                      </a:pP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22693957"/>
                  </a:ext>
                </a:extLst>
              </a:tr>
              <a:tr h="1133777">
                <a:tc>
                  <a:txBody>
                    <a:bodyPr/>
                    <a:lstStyle/>
                    <a:p>
                      <a:pPr>
                        <a:lnSpc>
                          <a:spcPct val="115000"/>
                        </a:lnSpc>
                        <a:spcAft>
                          <a:spcPts val="800"/>
                        </a:spcAft>
                        <a:buNone/>
                      </a:pP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8863442"/>
                  </a:ext>
                </a:extLst>
              </a:tr>
              <a:tr h="550147">
                <a:tc>
                  <a:txBody>
                    <a:bodyPr/>
                    <a:lstStyle/>
                    <a:p>
                      <a:pPr>
                        <a:lnSpc>
                          <a:spcPct val="115000"/>
                        </a:lnSpc>
                        <a:spcAft>
                          <a:spcPts val="800"/>
                        </a:spcAft>
                        <a:buNone/>
                      </a:pP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89562892"/>
                  </a:ext>
                </a:extLst>
              </a:tr>
              <a:tr h="550147">
                <a:tc>
                  <a:txBody>
                    <a:bodyPr/>
                    <a:lstStyle/>
                    <a:p>
                      <a:pPr>
                        <a:lnSpc>
                          <a:spcPct val="115000"/>
                        </a:lnSpc>
                        <a:spcAft>
                          <a:spcPts val="800"/>
                        </a:spcAft>
                        <a:buNone/>
                      </a:pP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9223411"/>
                  </a:ext>
                </a:extLst>
              </a:tr>
              <a:tr h="550147">
                <a:tc>
                  <a:txBody>
                    <a:bodyPr/>
                    <a:lstStyle/>
                    <a:p>
                      <a:pPr>
                        <a:lnSpc>
                          <a:spcPct val="115000"/>
                        </a:lnSpc>
                        <a:spcAft>
                          <a:spcPts val="800"/>
                        </a:spcAft>
                        <a:buNone/>
                      </a:pP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2328813"/>
                  </a:ext>
                </a:extLst>
              </a:tr>
            </a:tbl>
          </a:graphicData>
        </a:graphic>
      </p:graphicFrame>
      <p:sp>
        <p:nvSpPr>
          <p:cNvPr id="29" name="Балонче за говор: правоъгълник 28">
            <a:extLst>
              <a:ext uri="{FF2B5EF4-FFF2-40B4-BE49-F238E27FC236}">
                <a16:creationId xmlns:a16="http://schemas.microsoft.com/office/drawing/2014/main" id="{B66622EC-B633-7C2B-ED68-673DFF04F8F3}"/>
              </a:ext>
            </a:extLst>
          </p:cNvPr>
          <p:cNvSpPr/>
          <p:nvPr/>
        </p:nvSpPr>
        <p:spPr>
          <a:xfrm>
            <a:off x="9623157" y="4034971"/>
            <a:ext cx="8461829" cy="4905829"/>
          </a:xfrm>
          <a:prstGeom prst="wedgeRectCallout">
            <a:avLst/>
          </a:prstGeom>
          <a:effectLst>
            <a:softEdge rad="63500"/>
          </a:effectLst>
        </p:spPr>
        <p:style>
          <a:lnRef idx="2">
            <a:schemeClr val="accent1">
              <a:shade val="15000"/>
            </a:schemeClr>
          </a:lnRef>
          <a:fillRef idx="1001">
            <a:schemeClr val="lt2"/>
          </a:fillRef>
          <a:effectRef idx="0">
            <a:schemeClr val="accent1"/>
          </a:effectRef>
          <a:fontRef idx="minor">
            <a:schemeClr val="lt1"/>
          </a:fontRef>
        </p:style>
        <p:txBody>
          <a:bodyPr rtlCol="0" anchor="ctr"/>
          <a:lstStyle/>
          <a:p>
            <a:pPr algn="ctr"/>
            <a:endParaRPr lang="bg-BG"/>
          </a:p>
        </p:txBody>
      </p:sp>
      <p:graphicFrame>
        <p:nvGraphicFramePr>
          <p:cNvPr id="31" name="Таблица 30">
            <a:extLst>
              <a:ext uri="{FF2B5EF4-FFF2-40B4-BE49-F238E27FC236}">
                <a16:creationId xmlns:a16="http://schemas.microsoft.com/office/drawing/2014/main" id="{8E79F972-5E84-3EE9-14F6-11926B5C2999}"/>
              </a:ext>
            </a:extLst>
          </p:cNvPr>
          <p:cNvGraphicFramePr>
            <a:graphicFrameLocks noGrp="1"/>
          </p:cNvGraphicFramePr>
          <p:nvPr>
            <p:extLst>
              <p:ext uri="{D42A27DB-BD31-4B8C-83A1-F6EECF244321}">
                <p14:modId xmlns:p14="http://schemas.microsoft.com/office/powerpoint/2010/main" val="258025892"/>
              </p:ext>
            </p:extLst>
          </p:nvPr>
        </p:nvGraphicFramePr>
        <p:xfrm>
          <a:off x="9826172" y="4208714"/>
          <a:ext cx="7939314" cy="4716116"/>
        </p:xfrm>
        <a:graphic>
          <a:graphicData uri="http://schemas.openxmlformats.org/drawingml/2006/table">
            <a:tbl>
              <a:tblPr firstRow="1" firstCol="1" bandRow="1">
                <a:tableStyleId>{5940675A-B579-460E-94D1-54222C63F5DA}</a:tableStyleId>
              </a:tblPr>
              <a:tblGrid>
                <a:gridCol w="3969657">
                  <a:extLst>
                    <a:ext uri="{9D8B030D-6E8A-4147-A177-3AD203B41FA5}">
                      <a16:colId xmlns:a16="http://schemas.microsoft.com/office/drawing/2014/main" val="1070523945"/>
                    </a:ext>
                  </a:extLst>
                </a:gridCol>
                <a:gridCol w="3969657">
                  <a:extLst>
                    <a:ext uri="{9D8B030D-6E8A-4147-A177-3AD203B41FA5}">
                      <a16:colId xmlns:a16="http://schemas.microsoft.com/office/drawing/2014/main" val="124936373"/>
                    </a:ext>
                  </a:extLst>
                </a:gridCol>
              </a:tblGrid>
              <a:tr h="612753">
                <a:tc>
                  <a:txBody>
                    <a:bodyPr/>
                    <a:lstStyle/>
                    <a:p>
                      <a:pPr algn="ctr">
                        <a:lnSpc>
                          <a:spcPct val="115000"/>
                        </a:lnSpc>
                        <a:spcAft>
                          <a:spcPts val="800"/>
                        </a:spcAft>
                        <a:buNone/>
                      </a:pPr>
                      <a:r>
                        <a:rPr lang="bg-BG" sz="2400" b="1" kern="100" dirty="0" err="1">
                          <a:solidFill>
                            <a:srgbClr val="107F07"/>
                          </a:solidFill>
                          <a:effectLst/>
                          <a:latin typeface="Times New Roman" panose="02020603050405020304" pitchFamily="18" charset="0"/>
                          <a:cs typeface="Times New Roman" panose="02020603050405020304" pitchFamily="18" charset="0"/>
                        </a:rPr>
                        <a:t>аквапоника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почва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2756522"/>
                  </a:ext>
                </a:extLst>
              </a:tr>
              <a:tr h="612753">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Пести вода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Водата се губи / изпарение/</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23428081"/>
                  </a:ext>
                </a:extLst>
              </a:tr>
              <a:tr h="1262797">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По- чисто производство</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Водата попива и не се използва повторно</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13304668"/>
                  </a:ext>
                </a:extLst>
              </a:tr>
              <a:tr h="612753">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Водата циркулира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Нужда от повече вода</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9969026"/>
                  </a:ext>
                </a:extLst>
              </a:tr>
              <a:tr h="612753">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Водата се използва многократно</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5416456"/>
                  </a:ext>
                </a:extLst>
              </a:tr>
              <a:tr h="612753">
                <a:tc>
                  <a:txBody>
                    <a:bodyPr/>
                    <a:lstStyle/>
                    <a:p>
                      <a:pPr>
                        <a:lnSpc>
                          <a:spcPct val="115000"/>
                        </a:lnSpc>
                        <a:spcAft>
                          <a:spcPts val="800"/>
                        </a:spcAft>
                        <a:buNone/>
                      </a:pPr>
                      <a:r>
                        <a:rPr lang="bg-BG" sz="2400" b="1" kern="100">
                          <a:solidFill>
                            <a:srgbClr val="107F07"/>
                          </a:solidFill>
                          <a:effectLst/>
                          <a:latin typeface="Times New Roman" panose="02020603050405020304" pitchFamily="18" charset="0"/>
                          <a:cs typeface="Times New Roman" panose="02020603050405020304" pitchFamily="18" charset="0"/>
                        </a:rPr>
                        <a:t>Водата носи хранителни вещества</a:t>
                      </a:r>
                      <a:endParaRPr lang="bg-BG" sz="2400" b="1" kern="10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bg-BG" sz="2400" b="1" kern="100" dirty="0">
                          <a:solidFill>
                            <a:srgbClr val="107F07"/>
                          </a:solidFill>
                          <a:effectLst/>
                          <a:latin typeface="Times New Roman" panose="02020603050405020304" pitchFamily="18" charset="0"/>
                          <a:cs typeface="Times New Roman" panose="02020603050405020304" pitchFamily="18" charset="0"/>
                        </a:rPr>
                        <a:t> </a:t>
                      </a:r>
                      <a:endParaRPr lang="bg-BG" sz="2400" b="1"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8381939"/>
                  </a:ext>
                </a:extLst>
              </a:tr>
            </a:tbl>
          </a:graphicData>
        </a:graphic>
      </p:graphicFrame>
      <mc:AlternateContent xmlns:mc="http://schemas.openxmlformats.org/markup-compatibility/2006">
        <mc:Choice xmlns:p14="http://schemas.microsoft.com/office/powerpoint/2010/main" xmlns:aink="http://schemas.microsoft.com/office/drawing/2016/ink" xmlns="" Requires="p14 aink">
          <p:contentPart p14:bwMode="auto" r:id="rId7">
            <p14:nvContentPartPr>
              <p14:cNvPr id="33" name="Ръкопис 32">
                <a:extLst>
                  <a:ext uri="{FF2B5EF4-FFF2-40B4-BE49-F238E27FC236}">
                    <a16:creationId xmlns:a16="http://schemas.microsoft.com/office/drawing/2014/main" id="{29E03529-3F99-59FB-1101-0D7C5B6F81F4}"/>
                  </a:ext>
                </a:extLst>
              </p14:cNvPr>
              <p14:cNvContentPartPr/>
              <p14:nvPr/>
            </p14:nvContentPartPr>
            <p14:xfrm>
              <a:off x="15022074" y="4208714"/>
              <a:ext cx="360" cy="360"/>
            </p14:xfrm>
          </p:contentPart>
        </mc:Choice>
        <mc:Fallback>
          <p:pic>
            <p:nvPicPr>
              <p:cNvPr id="33" name="Ръкопис 32">
                <a:extLst>
                  <a:ext uri="{FF2B5EF4-FFF2-40B4-BE49-F238E27FC236}">
                    <a16:creationId xmlns:a16="http://schemas.microsoft.com/office/drawing/2014/main" id="{29E03529-3F99-59FB-1101-0D7C5B6F81F4}"/>
                  </a:ext>
                </a:extLst>
              </p:cNvPr>
              <p:cNvPicPr/>
              <p:nvPr/>
            </p:nvPicPr>
            <p:blipFill>
              <a:blip r:embed="rId8"/>
              <a:stretch>
                <a:fillRect/>
              </a:stretch>
            </p:blipFill>
            <p:spPr>
              <a:xfrm>
                <a:off x="14959074" y="4146074"/>
                <a:ext cx="126000" cy="126000"/>
              </a:xfrm>
              <a:prstGeom prst="rect">
                <a:avLst/>
              </a:prstGeom>
            </p:spPr>
          </p:pic>
        </mc:Fallback>
      </mc:AlternateContent>
    </p:spTree>
    <p:extLst>
      <p:ext uri="{BB962C8B-B14F-4D97-AF65-F5344CB8AC3E}">
        <p14:creationId xmlns:p14="http://schemas.microsoft.com/office/powerpoint/2010/main" val="1917249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277"/>
        <p:cNvGrpSpPr/>
        <p:nvPr/>
      </p:nvGrpSpPr>
      <p:grpSpPr>
        <a:xfrm>
          <a:off x="0" y="0"/>
          <a:ext cx="0" cy="0"/>
          <a:chOff x="0" y="0"/>
          <a:chExt cx="0" cy="0"/>
        </a:xfrm>
      </p:grpSpPr>
      <p:pic>
        <p:nvPicPr>
          <p:cNvPr id="278" name="Google Shape;278;p29"/>
          <p:cNvPicPr preferRelativeResize="0"/>
          <p:nvPr/>
        </p:nvPicPr>
        <p:blipFill>
          <a:blip r:embed="rId3">
            <a:alphaModFix/>
          </a:blip>
          <a:stretch>
            <a:fillRect/>
          </a:stretch>
        </p:blipFill>
        <p:spPr>
          <a:xfrm>
            <a:off x="680485" y="3840087"/>
            <a:ext cx="6747826" cy="5855456"/>
          </a:xfrm>
          <a:prstGeom prst="rect">
            <a:avLst/>
          </a:prstGeom>
          <a:noFill/>
          <a:ln>
            <a:noFill/>
          </a:ln>
        </p:spPr>
      </p:pic>
      <p:sp>
        <p:nvSpPr>
          <p:cNvPr id="280" name="Google Shape;280;p29"/>
          <p:cNvSpPr/>
          <p:nvPr/>
        </p:nvSpPr>
        <p:spPr>
          <a:xfrm>
            <a:off x="9824484" y="3928987"/>
            <a:ext cx="6271858" cy="5855456"/>
          </a:xfrm>
          <a:custGeom>
            <a:avLst/>
            <a:gdLst/>
            <a:ahLst/>
            <a:cxnLst/>
            <a:rect l="l" t="t" r="r" b="b"/>
            <a:pathLst>
              <a:path w="5471245" h="5994392" extrusionOk="0">
                <a:moveTo>
                  <a:pt x="0" y="0"/>
                </a:moveTo>
                <a:lnTo>
                  <a:pt x="5471246" y="0"/>
                </a:lnTo>
                <a:lnTo>
                  <a:pt x="5471246" y="5994392"/>
                </a:lnTo>
                <a:lnTo>
                  <a:pt x="0" y="5994392"/>
                </a:lnTo>
                <a:lnTo>
                  <a:pt x="0" y="0"/>
                </a:lnTo>
                <a:close/>
              </a:path>
            </a:pathLst>
          </a:custGeom>
          <a:blipFill rotWithShape="1">
            <a:blip r:embed="rId4">
              <a:alphaModFix/>
            </a:blip>
            <a:stretch>
              <a:fillRect/>
            </a:stretch>
          </a:blipFill>
          <a:ln>
            <a:noFill/>
          </a:ln>
        </p:spPr>
        <p:txBody>
          <a:bodyPr/>
          <a:lstStyle/>
          <a:p>
            <a:pPr>
              <a:lnSpc>
                <a:spcPct val="115000"/>
              </a:lnSpc>
              <a:spcAft>
                <a:spcPts val="800"/>
              </a:spcAft>
            </a:pPr>
            <a:r>
              <a:rPr lang="bg-BG" sz="1800" kern="1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bg-BG" sz="1800" kern="100" dirty="0">
              <a:effectLst/>
              <a:latin typeface="Aptos" panose="020B0004020202020204"/>
              <a:ea typeface="Aptos" panose="020B0004020202020204"/>
              <a:cs typeface="Times New Roman" panose="02020603050405020304" pitchFamily="18" charset="0"/>
            </a:endParaRPr>
          </a:p>
        </p:txBody>
      </p:sp>
      <p:sp>
        <p:nvSpPr>
          <p:cNvPr id="282" name="Google Shape;282;p29"/>
          <p:cNvSpPr txBox="1"/>
          <p:nvPr/>
        </p:nvSpPr>
        <p:spPr>
          <a:xfrm>
            <a:off x="1951884" y="2792584"/>
            <a:ext cx="5058516" cy="77559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600" b="1" dirty="0">
                <a:solidFill>
                  <a:srgbClr val="EBC4E1"/>
                </a:solidFill>
                <a:latin typeface="Times New Roman" panose="02020603050405020304" pitchFamily="18" charset="0"/>
                <a:cs typeface="Times New Roman" panose="02020603050405020304" pitchFamily="18" charset="0"/>
              </a:rPr>
              <a:t>3 </a:t>
            </a:r>
            <a:r>
              <a:rPr lang="bg-BG" sz="3600" b="1" dirty="0">
                <a:solidFill>
                  <a:srgbClr val="EBC4E1"/>
                </a:solidFill>
                <a:latin typeface="Times New Roman" panose="02020603050405020304" pitchFamily="18" charset="0"/>
                <a:cs typeface="Times New Roman" panose="02020603050405020304" pitchFamily="18" charset="0"/>
              </a:rPr>
              <a:t> задача</a:t>
            </a:r>
            <a:endParaRPr sz="3600" b="1" dirty="0">
              <a:solidFill>
                <a:srgbClr val="EBC4E1"/>
              </a:solidFill>
              <a:latin typeface="Times New Roman" panose="02020603050405020304" pitchFamily="18" charset="0"/>
              <a:cs typeface="Times New Roman" panose="02020603050405020304" pitchFamily="18" charset="0"/>
            </a:endParaRPr>
          </a:p>
        </p:txBody>
      </p:sp>
      <p:sp>
        <p:nvSpPr>
          <p:cNvPr id="283" name="Google Shape;283;p29"/>
          <p:cNvSpPr txBox="1"/>
          <p:nvPr/>
        </p:nvSpPr>
        <p:spPr>
          <a:xfrm>
            <a:off x="10774835" y="2815878"/>
            <a:ext cx="5058516" cy="77559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bg-BG" sz="3600" b="1" i="0" u="none" strike="noStrike" cap="none" dirty="0">
                <a:solidFill>
                  <a:srgbClr val="EBC4E1"/>
                </a:solidFill>
                <a:latin typeface="Times New Roman" panose="02020603050405020304" pitchFamily="18" charset="0"/>
                <a:ea typeface="Poppins"/>
                <a:cs typeface="Times New Roman" panose="02020603050405020304" pitchFamily="18" charset="0"/>
                <a:sym typeface="Poppins"/>
              </a:rPr>
              <a:t>Вероятни отговори</a:t>
            </a:r>
            <a:endParaRPr sz="1800" b="1" dirty="0">
              <a:latin typeface="Times New Roman" panose="02020603050405020304" pitchFamily="18" charset="0"/>
              <a:cs typeface="Times New Roman" panose="02020603050405020304" pitchFamily="18" charset="0"/>
            </a:endParaRPr>
          </a:p>
        </p:txBody>
      </p:sp>
      <p:sp>
        <p:nvSpPr>
          <p:cNvPr id="2" name="Текстово поле 1">
            <a:extLst>
              <a:ext uri="{FF2B5EF4-FFF2-40B4-BE49-F238E27FC236}">
                <a16:creationId xmlns:a16="http://schemas.microsoft.com/office/drawing/2014/main" id="{543A5590-8299-116D-3D03-0CEE84EB6C82}"/>
              </a:ext>
            </a:extLst>
          </p:cNvPr>
          <p:cNvSpPr txBox="1"/>
          <p:nvPr/>
        </p:nvSpPr>
        <p:spPr>
          <a:xfrm>
            <a:off x="2977116" y="769257"/>
            <a:ext cx="10363200" cy="2031325"/>
          </a:xfrm>
          <a:prstGeom prst="rect">
            <a:avLst/>
          </a:prstGeom>
          <a:noFill/>
        </p:spPr>
        <p:txBody>
          <a:bodyPr wrap="square" rtlCol="0">
            <a:spAutoFit/>
          </a:bodyPr>
          <a:lstStyle/>
          <a:p>
            <a:r>
              <a:rPr lang="en-US" sz="4000" b="1" dirty="0">
                <a:solidFill>
                  <a:srgbClr val="EBC4E1"/>
                </a:solidFill>
                <a:latin typeface="Times New Roman" panose="02020603050405020304" pitchFamily="18" charset="0"/>
                <a:cs typeface="Times New Roman" panose="02020603050405020304" pitchFamily="18" charset="0"/>
              </a:rPr>
              <a:t>       </a:t>
            </a:r>
            <a:r>
              <a:rPr lang="en-US" sz="4000" b="1" dirty="0">
                <a:solidFill>
                  <a:srgbClr val="EBC4E1"/>
                </a:solidFill>
                <a:effectLst/>
                <a:latin typeface="Times New Roman" panose="02020603050405020304" pitchFamily="18" charset="0"/>
                <a:ea typeface="Times New Roman" panose="02020603050405020304" pitchFamily="18" charset="0"/>
              </a:rPr>
              <a:t>VI</a:t>
            </a:r>
            <a:r>
              <a:rPr lang="bg-BG" sz="4000" b="1" dirty="0">
                <a:solidFill>
                  <a:srgbClr val="EBC4E1"/>
                </a:solidFill>
                <a:effectLst/>
                <a:latin typeface="Times New Roman" panose="02020603050405020304" pitchFamily="18" charset="0"/>
                <a:ea typeface="Times New Roman" panose="02020603050405020304" pitchFamily="18" charset="0"/>
              </a:rPr>
              <a:t>. Предприемаческа част- 20 минути</a:t>
            </a:r>
            <a:endParaRPr lang="en-US" sz="4000" b="1" dirty="0">
              <a:solidFill>
                <a:srgbClr val="EBC4E1"/>
              </a:solidFill>
              <a:effectLst/>
              <a:latin typeface="Times New Roman" panose="02020603050405020304" pitchFamily="18" charset="0"/>
              <a:ea typeface="Times New Roman" panose="02020603050405020304" pitchFamily="18" charset="0"/>
            </a:endParaRPr>
          </a:p>
          <a:p>
            <a:endParaRPr lang="en-US" sz="1800" b="1" dirty="0">
              <a:solidFill>
                <a:srgbClr val="FFCCFF"/>
              </a:solidFill>
              <a:latin typeface="Times New Roman" panose="02020603050405020304" pitchFamily="18" charset="0"/>
              <a:cs typeface="Times New Roman" panose="02020603050405020304" pitchFamily="18" charset="0"/>
            </a:endParaRPr>
          </a:p>
          <a:p>
            <a:r>
              <a:rPr lang="en-US" sz="3600" b="1" dirty="0">
                <a:solidFill>
                  <a:srgbClr val="FFCCFF"/>
                </a:solidFill>
                <a:latin typeface="Times New Roman" panose="02020603050405020304" pitchFamily="18" charset="0"/>
                <a:cs typeface="Times New Roman" panose="02020603050405020304" pitchFamily="18" charset="0"/>
              </a:rPr>
              <a:t>        </a:t>
            </a:r>
            <a:endParaRPr lang="en-US" sz="3200" b="1" dirty="0">
              <a:solidFill>
                <a:srgbClr val="FFCCFF"/>
              </a:solidFill>
              <a:latin typeface="Times New Roman" panose="02020603050405020304" pitchFamily="18" charset="0"/>
              <a:cs typeface="Times New Roman" panose="02020603050405020304" pitchFamily="18" charset="0"/>
            </a:endParaRPr>
          </a:p>
          <a:p>
            <a:endParaRPr lang="bg-BG" sz="3200" dirty="0">
              <a:solidFill>
                <a:srgbClr val="FFCCFF"/>
              </a:solidFill>
              <a:latin typeface="Times New Roman" panose="02020603050405020304" pitchFamily="18" charset="0"/>
              <a:cs typeface="Times New Roman" panose="02020603050405020304" pitchFamily="18" charset="0"/>
            </a:endParaRPr>
          </a:p>
        </p:txBody>
      </p:sp>
      <p:sp>
        <p:nvSpPr>
          <p:cNvPr id="4" name="Текстово поле 3">
            <a:extLst>
              <a:ext uri="{FF2B5EF4-FFF2-40B4-BE49-F238E27FC236}">
                <a16:creationId xmlns:a16="http://schemas.microsoft.com/office/drawing/2014/main" id="{0F2A59D0-7DD6-2355-4047-356AF337B9F8}"/>
              </a:ext>
            </a:extLst>
          </p:cNvPr>
          <p:cNvSpPr txBox="1"/>
          <p:nvPr/>
        </p:nvSpPr>
        <p:spPr>
          <a:xfrm>
            <a:off x="1020727" y="4607686"/>
            <a:ext cx="6067341" cy="4689554"/>
          </a:xfrm>
          <a:prstGeom prst="rect">
            <a:avLst/>
          </a:prstGeom>
          <a:noFill/>
        </p:spPr>
        <p:txBody>
          <a:bodyPr wrap="square" rtlCol="0">
            <a:spAutoFit/>
          </a:bodyPr>
          <a:lstStyle/>
          <a:p>
            <a:pPr>
              <a:lnSpc>
                <a:spcPct val="115000"/>
              </a:lnSpc>
              <a:spcAft>
                <a:spcPts val="800"/>
              </a:spcAft>
            </a:pPr>
            <a:r>
              <a:rPr lang="bg-BG" sz="3200" b="1" kern="10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Екипите изваждат продукцията от почвата и от </a:t>
            </a:r>
            <a:r>
              <a:rPr lang="bg-BG" sz="3200" b="1" kern="100" dirty="0" err="1">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аквапониката</a:t>
            </a:r>
            <a:r>
              <a:rPr lang="bg-BG" sz="3200" b="1" kern="10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 и</a:t>
            </a:r>
            <a:endParaRPr lang="bg-BG" sz="3200" b="1" kern="100" dirty="0">
              <a:solidFill>
                <a:srgbClr val="107F07"/>
              </a:solidFill>
              <a:effectLst/>
              <a:latin typeface="Aptos"/>
              <a:ea typeface="Aptos"/>
              <a:cs typeface="Times New Roman" panose="02020603050405020304" pitchFamily="18" charset="0"/>
            </a:endParaRPr>
          </a:p>
          <a:p>
            <a:pPr>
              <a:lnSpc>
                <a:spcPct val="115000"/>
              </a:lnSpc>
              <a:spcAft>
                <a:spcPts val="800"/>
              </a:spcAft>
            </a:pPr>
            <a:r>
              <a:rPr lang="bg-BG" sz="3200" b="1" kern="10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разработват идея – създават кратка реклама на продукт, който ще продават, като обясняват предимството им на отглеждане.</a:t>
            </a:r>
            <a:endParaRPr lang="bg-BG" sz="3200" b="1" kern="100" dirty="0">
              <a:solidFill>
                <a:srgbClr val="107F07"/>
              </a:solidFill>
              <a:effectLst/>
              <a:latin typeface="Aptos"/>
              <a:ea typeface="Aptos"/>
              <a:cs typeface="Times New Roman" panose="02020603050405020304" pitchFamily="18" charset="0"/>
            </a:endParaRPr>
          </a:p>
        </p:txBody>
      </p:sp>
      <p:sp>
        <p:nvSpPr>
          <p:cNvPr id="6" name="Текстово поле 5">
            <a:extLst>
              <a:ext uri="{FF2B5EF4-FFF2-40B4-BE49-F238E27FC236}">
                <a16:creationId xmlns:a16="http://schemas.microsoft.com/office/drawing/2014/main" id="{7E061737-AFD0-4ED7-9B55-797BD9E044B1}"/>
              </a:ext>
            </a:extLst>
          </p:cNvPr>
          <p:cNvSpPr txBox="1"/>
          <p:nvPr/>
        </p:nvSpPr>
        <p:spPr>
          <a:xfrm>
            <a:off x="10143460" y="5380074"/>
            <a:ext cx="5465135" cy="2415020"/>
          </a:xfrm>
          <a:prstGeom prst="rect">
            <a:avLst/>
          </a:prstGeom>
          <a:noFill/>
        </p:spPr>
        <p:txBody>
          <a:bodyPr wrap="square" rtlCol="0">
            <a:spAutoFit/>
          </a:bodyPr>
          <a:lstStyle/>
          <a:p>
            <a:pPr>
              <a:lnSpc>
                <a:spcPct val="115000"/>
              </a:lnSpc>
              <a:spcAft>
                <a:spcPts val="800"/>
              </a:spcAft>
            </a:pPr>
            <a:r>
              <a:rPr lang="bg-BG" sz="3200" b="1" kern="10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„Екомарули от чиста вода“</a:t>
            </a:r>
            <a:endParaRPr lang="bg-BG" sz="3200" b="1" kern="100" dirty="0">
              <a:solidFill>
                <a:srgbClr val="107F07"/>
              </a:solidFill>
              <a:effectLst/>
              <a:latin typeface="Times New Roman" panose="02020603050405020304" pitchFamily="18" charset="0"/>
              <a:ea typeface="Aptos" panose="020B0004020202020204"/>
              <a:cs typeface="Times New Roman" panose="02020603050405020304" pitchFamily="18" charset="0"/>
            </a:endParaRPr>
          </a:p>
          <a:p>
            <a:pPr>
              <a:lnSpc>
                <a:spcPct val="115000"/>
              </a:lnSpc>
              <a:spcAft>
                <a:spcPts val="800"/>
              </a:spcAft>
            </a:pPr>
            <a:r>
              <a:rPr lang="bg-BG" sz="3200" b="1" kern="10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„Ягоди без химия“</a:t>
            </a:r>
            <a:endParaRPr lang="bg-BG" sz="3200" b="1" kern="100" dirty="0">
              <a:solidFill>
                <a:srgbClr val="107F07"/>
              </a:solidFill>
              <a:effectLst/>
              <a:latin typeface="Times New Roman" panose="02020603050405020304" pitchFamily="18" charset="0"/>
              <a:ea typeface="Aptos" panose="020B0004020202020204"/>
              <a:cs typeface="Times New Roman" panose="02020603050405020304" pitchFamily="18" charset="0"/>
            </a:endParaRPr>
          </a:p>
          <a:p>
            <a:endParaRPr lang="en-US" sz="3200" dirty="0">
              <a:latin typeface="Times New Roman" panose="02020603050405020304" pitchFamily="18" charset="0"/>
              <a:cs typeface="Times New Roman" panose="02020603050405020304" pitchFamily="18" charset="0"/>
            </a:endParaRPr>
          </a:p>
          <a:p>
            <a:r>
              <a:rPr lang="en-US" sz="3200" dirty="0">
                <a:latin typeface="+mn-lt"/>
                <a:cs typeface="Arial" panose="020B0604020202020204" pitchFamily="34" charset="0"/>
              </a:rPr>
              <a:t>                                                   </a:t>
            </a:r>
            <a:endParaRPr lang="bg-BG" sz="3200" dirty="0">
              <a:latin typeface="+mn-lt"/>
              <a:cs typeface="Arial" panose="020B0604020202020204" pitchFamily="34" charset="0"/>
            </a:endParaRPr>
          </a:p>
        </p:txBody>
      </p:sp>
    </p:spTree>
    <p:extLst>
      <p:ext uri="{BB962C8B-B14F-4D97-AF65-F5344CB8AC3E}">
        <p14:creationId xmlns:p14="http://schemas.microsoft.com/office/powerpoint/2010/main" val="3445207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62">
          <a:extLst>
            <a:ext uri="{FF2B5EF4-FFF2-40B4-BE49-F238E27FC236}">
              <a16:creationId xmlns:a16="http://schemas.microsoft.com/office/drawing/2014/main" id="{6232BE39-44D9-7EC8-F2B7-363B643B5A13}"/>
            </a:ext>
          </a:extLst>
        </p:cNvPr>
        <p:cNvGrpSpPr/>
        <p:nvPr/>
      </p:nvGrpSpPr>
      <p:grpSpPr>
        <a:xfrm>
          <a:off x="0" y="0"/>
          <a:ext cx="0" cy="0"/>
          <a:chOff x="0" y="0"/>
          <a:chExt cx="0" cy="0"/>
        </a:xfrm>
      </p:grpSpPr>
      <p:grpSp>
        <p:nvGrpSpPr>
          <p:cNvPr id="163" name="Google Shape;163;p20">
            <a:extLst>
              <a:ext uri="{FF2B5EF4-FFF2-40B4-BE49-F238E27FC236}">
                <a16:creationId xmlns:a16="http://schemas.microsoft.com/office/drawing/2014/main" id="{56C1EBC2-EBA7-14C9-24E4-3CF6652905A7}"/>
              </a:ext>
            </a:extLst>
          </p:cNvPr>
          <p:cNvGrpSpPr/>
          <p:nvPr/>
        </p:nvGrpSpPr>
        <p:grpSpPr>
          <a:xfrm>
            <a:off x="1028699" y="703213"/>
            <a:ext cx="16515021" cy="9078740"/>
            <a:chOff x="0" y="0"/>
            <a:chExt cx="4274726" cy="2184894"/>
          </a:xfrm>
          <a:pattFill prst="pct5">
            <a:fgClr>
              <a:srgbClr val="216B57"/>
            </a:fgClr>
            <a:bgClr>
              <a:schemeClr val="bg1"/>
            </a:bgClr>
          </a:pattFill>
        </p:grpSpPr>
        <p:sp>
          <p:nvSpPr>
            <p:cNvPr id="164" name="Google Shape;164;p20">
              <a:extLst>
                <a:ext uri="{FF2B5EF4-FFF2-40B4-BE49-F238E27FC236}">
                  <a16:creationId xmlns:a16="http://schemas.microsoft.com/office/drawing/2014/main" id="{A9CF3E14-32BF-605A-CD3F-1A298CBBB299}"/>
                </a:ext>
              </a:extLst>
            </p:cNvPr>
            <p:cNvSpPr/>
            <p:nvPr/>
          </p:nvSpPr>
          <p:spPr>
            <a:xfrm>
              <a:off x="0" y="0"/>
              <a:ext cx="4274726" cy="2184894"/>
            </a:xfrm>
            <a:custGeom>
              <a:avLst/>
              <a:gdLst/>
              <a:ahLst/>
              <a:cxnLst/>
              <a:rect l="l" t="t" r="r" b="b"/>
              <a:pathLst>
                <a:path w="4274726" h="2184894" extrusionOk="0">
                  <a:moveTo>
                    <a:pt x="0" y="0"/>
                  </a:moveTo>
                  <a:lnTo>
                    <a:pt x="4274726" y="0"/>
                  </a:lnTo>
                  <a:lnTo>
                    <a:pt x="4274726" y="2184894"/>
                  </a:lnTo>
                  <a:lnTo>
                    <a:pt x="0" y="2184894"/>
                  </a:lnTo>
                  <a:close/>
                </a:path>
              </a:pathLst>
            </a:custGeom>
            <a:grpFill/>
            <a:ln w="38100" cap="sq" cmpd="sng">
              <a:solidFill>
                <a:srgbClr val="EBC4E1"/>
              </a:solidFill>
              <a:prstDash val="solid"/>
              <a:miter lim="8000"/>
              <a:headEnd type="none" w="sm" len="sm"/>
              <a:tailEnd type="none" w="sm" len="sm"/>
            </a:ln>
            <a:scene3d>
              <a:camera prst="orthographicFront"/>
              <a:lightRig rig="threePt" dir="t"/>
            </a:scene3d>
            <a:sp3d/>
          </p:spPr>
          <p:txBody>
            <a:bodyPr/>
            <a:lstStyle/>
            <a:p>
              <a:endParaRPr lang="bg-BG"/>
            </a:p>
          </p:txBody>
        </p:sp>
        <p:sp>
          <p:nvSpPr>
            <p:cNvPr id="165" name="Google Shape;165;p20">
              <a:extLst>
                <a:ext uri="{FF2B5EF4-FFF2-40B4-BE49-F238E27FC236}">
                  <a16:creationId xmlns:a16="http://schemas.microsoft.com/office/drawing/2014/main" id="{AFB6C23E-F532-9A3B-6760-BC991143FB28}"/>
                </a:ext>
              </a:extLst>
            </p:cNvPr>
            <p:cNvSpPr txBox="1"/>
            <p:nvPr/>
          </p:nvSpPr>
          <p:spPr>
            <a:xfrm>
              <a:off x="0" y="85725"/>
              <a:ext cx="4274726" cy="2099169"/>
            </a:xfrm>
            <a:prstGeom prst="rect">
              <a:avLst/>
            </a:prstGeom>
            <a:grpFill/>
            <a:ln>
              <a:noFill/>
            </a:ln>
            <a:scene3d>
              <a:camera prst="orthographicFront"/>
              <a:lightRig rig="threePt" dir="t"/>
            </a:scene3d>
            <a:sp3d>
              <a:bevelT/>
            </a:sp3d>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66" name="Google Shape;166;p20">
            <a:extLst>
              <a:ext uri="{FF2B5EF4-FFF2-40B4-BE49-F238E27FC236}">
                <a16:creationId xmlns:a16="http://schemas.microsoft.com/office/drawing/2014/main" id="{2B845CB0-D0F1-700A-D9EB-53DBB421C748}"/>
              </a:ext>
            </a:extLst>
          </p:cNvPr>
          <p:cNvSpPr txBox="1"/>
          <p:nvPr/>
        </p:nvSpPr>
        <p:spPr>
          <a:xfrm>
            <a:off x="1446028" y="914137"/>
            <a:ext cx="15395944" cy="4547912"/>
          </a:xfrm>
          <a:prstGeom prst="rect">
            <a:avLst/>
          </a:prstGeom>
          <a:noFill/>
          <a:ln>
            <a:noFill/>
          </a:ln>
        </p:spPr>
        <p:txBody>
          <a:bodyPr spcFirstLastPara="1" wrap="square" lIns="0" tIns="0" rIns="0" bIns="0" anchor="t" anchorCtr="0">
            <a:spAutoFit/>
          </a:bodyPr>
          <a:lstStyle/>
          <a:p>
            <a:pPr>
              <a:lnSpc>
                <a:spcPct val="115000"/>
              </a:lnSpc>
              <a:spcAft>
                <a:spcPts val="800"/>
              </a:spcAft>
            </a:pPr>
            <a:r>
              <a:rPr lang="bg-BG" sz="3600" b="1" kern="10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4 задача</a:t>
            </a:r>
            <a:endParaRPr lang="bg-BG" sz="3600" kern="100" dirty="0">
              <a:solidFill>
                <a:srgbClr val="107F07"/>
              </a:solidFill>
              <a:effectLst/>
              <a:latin typeface="Times New Roman" panose="02020603050405020304" pitchFamily="18" charset="0"/>
              <a:ea typeface="Aptos" panose="020B0004020202020204"/>
              <a:cs typeface="Times New Roman" panose="02020603050405020304" pitchFamily="18" charset="0"/>
            </a:endParaRPr>
          </a:p>
          <a:p>
            <a:pPr>
              <a:lnSpc>
                <a:spcPct val="115000"/>
              </a:lnSpc>
              <a:spcAft>
                <a:spcPts val="800"/>
              </a:spcAft>
            </a:pPr>
            <a:r>
              <a:rPr lang="bg-BG" sz="3200" b="1" kern="10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На екипът с по- добър резултат от предходните задачи му се дава възможност да избере, в коя от двете среди да засее нова продукция / почва или </a:t>
            </a:r>
            <a:r>
              <a:rPr lang="bg-BG" sz="3200" b="1" kern="100" dirty="0" err="1">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аквапоника</a:t>
            </a:r>
            <a:r>
              <a:rPr lang="bg-BG" sz="3200" b="1" kern="10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 Вторият по резултат екип засява другия вид култура. </a:t>
            </a:r>
          </a:p>
          <a:p>
            <a:pPr>
              <a:lnSpc>
                <a:spcPct val="115000"/>
              </a:lnSpc>
              <a:spcAft>
                <a:spcPts val="800"/>
              </a:spcAft>
            </a:pPr>
            <a:r>
              <a:rPr lang="bg-BG" sz="3200" b="1" dirty="0">
                <a:solidFill>
                  <a:srgbClr val="107F07"/>
                </a:solidFill>
                <a:latin typeface="Times New Roman" panose="02020603050405020304" pitchFamily="18" charset="0"/>
                <a:cs typeface="Times New Roman" panose="02020603050405020304" pitchFamily="18" charset="0"/>
              </a:rPr>
              <a:t>Стъпките, които трябва да следват при засаждането:</a:t>
            </a:r>
            <a:endParaRPr lang="bg-BG" sz="3200" dirty="0">
              <a:solidFill>
                <a:srgbClr val="107F07"/>
              </a:solidFill>
              <a:latin typeface="Times New Roman" panose="02020603050405020304" pitchFamily="18" charset="0"/>
              <a:cs typeface="Times New Roman" panose="02020603050405020304" pitchFamily="18" charset="0"/>
            </a:endParaRPr>
          </a:p>
          <a:p>
            <a:pPr>
              <a:lnSpc>
                <a:spcPct val="115000"/>
              </a:lnSpc>
              <a:spcAft>
                <a:spcPts val="800"/>
              </a:spcAft>
            </a:pPr>
            <a:endParaRPr lang="bg-BG" sz="3200" b="1" kern="10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800"/>
              </a:spcAft>
            </a:pPr>
            <a:endParaRPr lang="bg-BG" sz="3200" kern="100" dirty="0">
              <a:solidFill>
                <a:srgbClr val="107F07"/>
              </a:solidFill>
              <a:effectLst/>
              <a:latin typeface="Times New Roman" panose="02020603050405020304" pitchFamily="18" charset="0"/>
              <a:ea typeface="Aptos" panose="020B0004020202020204"/>
              <a:cs typeface="Times New Roman" panose="02020603050405020304" pitchFamily="18" charset="0"/>
            </a:endParaRPr>
          </a:p>
        </p:txBody>
      </p:sp>
      <p:graphicFrame>
        <p:nvGraphicFramePr>
          <p:cNvPr id="3" name="Таблица 2">
            <a:extLst>
              <a:ext uri="{FF2B5EF4-FFF2-40B4-BE49-F238E27FC236}">
                <a16:creationId xmlns:a16="http://schemas.microsoft.com/office/drawing/2014/main" id="{F47A995F-9A9C-49DF-A3D9-DA9CDC3F5EB1}"/>
              </a:ext>
            </a:extLst>
          </p:cNvPr>
          <p:cNvGraphicFramePr>
            <a:graphicFrameLocks noGrp="1"/>
          </p:cNvGraphicFramePr>
          <p:nvPr>
            <p:extLst>
              <p:ext uri="{D42A27DB-BD31-4B8C-83A1-F6EECF244321}">
                <p14:modId xmlns:p14="http://schemas.microsoft.com/office/powerpoint/2010/main" val="2377543504"/>
              </p:ext>
            </p:extLst>
          </p:nvPr>
        </p:nvGraphicFramePr>
        <p:xfrm>
          <a:off x="1266159" y="4057820"/>
          <a:ext cx="16040100" cy="5581275"/>
        </p:xfrm>
        <a:graphic>
          <a:graphicData uri="http://schemas.openxmlformats.org/drawingml/2006/table">
            <a:tbl>
              <a:tblPr firstRow="1" firstCol="1" bandRow="1">
                <a:tableStyleId>{5940675A-B579-460E-94D1-54222C63F5DA}</a:tableStyleId>
              </a:tblPr>
              <a:tblGrid>
                <a:gridCol w="5346700">
                  <a:extLst>
                    <a:ext uri="{9D8B030D-6E8A-4147-A177-3AD203B41FA5}">
                      <a16:colId xmlns:a16="http://schemas.microsoft.com/office/drawing/2014/main" val="3370378163"/>
                    </a:ext>
                  </a:extLst>
                </a:gridCol>
                <a:gridCol w="5346700">
                  <a:extLst>
                    <a:ext uri="{9D8B030D-6E8A-4147-A177-3AD203B41FA5}">
                      <a16:colId xmlns:a16="http://schemas.microsoft.com/office/drawing/2014/main" val="1134447308"/>
                    </a:ext>
                  </a:extLst>
                </a:gridCol>
                <a:gridCol w="5346700">
                  <a:extLst>
                    <a:ext uri="{9D8B030D-6E8A-4147-A177-3AD203B41FA5}">
                      <a16:colId xmlns:a16="http://schemas.microsoft.com/office/drawing/2014/main" val="3498590982"/>
                    </a:ext>
                  </a:extLst>
                </a:gridCol>
              </a:tblGrid>
              <a:tr h="607127">
                <a:tc>
                  <a:txBody>
                    <a:bodyPr/>
                    <a:lstStyle/>
                    <a:p>
                      <a:pPr algn="ct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Етап</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gn="ct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Ягоди в почва </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gn="ct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Марули в </a:t>
                      </a:r>
                      <a:r>
                        <a:rPr lang="bg-BG" sz="2400" b="1" kern="0" dirty="0" err="1">
                          <a:solidFill>
                            <a:srgbClr val="216B57"/>
                          </a:solidFill>
                          <a:effectLst/>
                          <a:latin typeface="Times New Roman" panose="02020603050405020304" pitchFamily="18" charset="0"/>
                          <a:cs typeface="Times New Roman" panose="02020603050405020304" pitchFamily="18" charset="0"/>
                        </a:rPr>
                        <a:t>аквапоника</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extLst>
                  <a:ext uri="{0D108BD9-81ED-4DB2-BD59-A6C34878D82A}">
                    <a16:rowId xmlns:a16="http://schemas.microsoft.com/office/drawing/2014/main" val="1109811411"/>
                  </a:ext>
                </a:extLst>
              </a:tr>
              <a:tr h="1198017">
                <a:tc>
                  <a:txBody>
                    <a:bodyPr/>
                    <a:lstStyle/>
                    <a:p>
                      <a:pPr algn="l">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1. Подготовка</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Подготвя се лехата с рохкава почва </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Подготвяме </a:t>
                      </a:r>
                      <a:r>
                        <a:rPr lang="bg-BG" sz="2400" b="1" kern="0" dirty="0" err="1">
                          <a:solidFill>
                            <a:srgbClr val="216B57"/>
                          </a:solidFill>
                          <a:effectLst/>
                          <a:latin typeface="Times New Roman" panose="02020603050405020304" pitchFamily="18" charset="0"/>
                          <a:cs typeface="Times New Roman" panose="02020603050405020304" pitchFamily="18" charset="0"/>
                        </a:rPr>
                        <a:t>аквапоничната</a:t>
                      </a:r>
                      <a:r>
                        <a:rPr lang="bg-BG" sz="2400" b="1" kern="0" dirty="0">
                          <a:solidFill>
                            <a:srgbClr val="216B57"/>
                          </a:solidFill>
                          <a:effectLst/>
                          <a:latin typeface="Times New Roman" panose="02020603050405020304" pitchFamily="18" charset="0"/>
                          <a:cs typeface="Times New Roman" panose="02020603050405020304" pitchFamily="18" charset="0"/>
                        </a:rPr>
                        <a:t> система – резервоар, вода, помпа и място за растенията.</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extLst>
                  <a:ext uri="{0D108BD9-81ED-4DB2-BD59-A6C34878D82A}">
                    <a16:rowId xmlns:a16="http://schemas.microsoft.com/office/drawing/2014/main" val="3535818473"/>
                  </a:ext>
                </a:extLst>
              </a:tr>
              <a:tr h="1198017">
                <a:tc>
                  <a:txBody>
                    <a:bodyPr/>
                    <a:lstStyle/>
                    <a:p>
                      <a:pPr algn="l">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2. Засаждане</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Правим малка дупка и засаждаме готовия разсад от ягоди. Покриваме корените с почва.</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Поставяме готов разсад от маруля в кошничка или субстрат.</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extLst>
                  <a:ext uri="{0D108BD9-81ED-4DB2-BD59-A6C34878D82A}">
                    <a16:rowId xmlns:a16="http://schemas.microsoft.com/office/drawing/2014/main" val="1233393745"/>
                  </a:ext>
                </a:extLst>
              </a:tr>
              <a:tr h="769682">
                <a:tc>
                  <a:txBody>
                    <a:bodyPr/>
                    <a:lstStyle/>
                    <a:p>
                      <a:pPr algn="l">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3. Поливане</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Поливаме внимателно след засаждането.</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Водата циркулира постоянно и храни растенията.</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extLst>
                  <a:ext uri="{0D108BD9-81ED-4DB2-BD59-A6C34878D82A}">
                    <a16:rowId xmlns:a16="http://schemas.microsoft.com/office/drawing/2014/main" val="1297932013"/>
                  </a:ext>
                </a:extLst>
              </a:tr>
              <a:tr h="769682">
                <a:tc>
                  <a:txBody>
                    <a:bodyPr/>
                    <a:lstStyle/>
                    <a:p>
                      <a:pPr algn="l">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4. Светлина</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a:solidFill>
                            <a:srgbClr val="216B57"/>
                          </a:solidFill>
                          <a:effectLst/>
                          <a:latin typeface="Times New Roman" panose="02020603050405020304" pitchFamily="18" charset="0"/>
                          <a:cs typeface="Times New Roman" panose="02020603050405020304" pitchFamily="18" charset="0"/>
                        </a:rPr>
                        <a:t>Държим на слънце поне 6 часа дневно.</a:t>
                      </a:r>
                      <a:endParaRPr lang="bg-BG" sz="2400" b="1" kern="10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Осигуряваме светлина – слънце или лампи.</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extLst>
                  <a:ext uri="{0D108BD9-81ED-4DB2-BD59-A6C34878D82A}">
                    <a16:rowId xmlns:a16="http://schemas.microsoft.com/office/drawing/2014/main" val="3569804166"/>
                  </a:ext>
                </a:extLst>
              </a:tr>
              <a:tr h="769682">
                <a:tc>
                  <a:txBody>
                    <a:bodyPr/>
                    <a:lstStyle/>
                    <a:p>
                      <a:pPr algn="l">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5. Грижи</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a:solidFill>
                            <a:srgbClr val="216B57"/>
                          </a:solidFill>
                          <a:effectLst/>
                          <a:latin typeface="Times New Roman" panose="02020603050405020304" pitchFamily="18" charset="0"/>
                          <a:cs typeface="Times New Roman" panose="02020603050405020304" pitchFamily="18" charset="0"/>
                        </a:rPr>
                        <a:t>Премахваме сухи листа и поддържаме почвата влажна.</a:t>
                      </a:r>
                      <a:endParaRPr lang="bg-BG" sz="2400" b="1" kern="10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tc>
                  <a:txBody>
                    <a:bodyPr/>
                    <a:lstStyle/>
                    <a:p>
                      <a:pPr>
                        <a:lnSpc>
                          <a:spcPct val="115000"/>
                        </a:lnSpc>
                        <a:spcAft>
                          <a:spcPts val="800"/>
                        </a:spcAft>
                      </a:pPr>
                      <a:r>
                        <a:rPr lang="bg-BG" sz="2400" b="1" kern="0" dirty="0">
                          <a:solidFill>
                            <a:srgbClr val="216B57"/>
                          </a:solidFill>
                          <a:effectLst/>
                          <a:latin typeface="Times New Roman" panose="02020603050405020304" pitchFamily="18" charset="0"/>
                          <a:cs typeface="Times New Roman" panose="02020603050405020304" pitchFamily="18" charset="0"/>
                        </a:rPr>
                        <a:t>Следим водата да е чиста и помпата да работи.</a:t>
                      </a:r>
                      <a:endParaRPr lang="bg-BG" sz="2400" b="1" kern="100" dirty="0">
                        <a:solidFill>
                          <a:srgbClr val="216B57"/>
                        </a:solidFill>
                        <a:effectLst/>
                        <a:latin typeface="Times New Roman" panose="02020603050405020304" pitchFamily="18" charset="0"/>
                        <a:ea typeface="Aptos" panose="020B0004020202020204"/>
                        <a:cs typeface="Times New Roman" panose="02020603050405020304" pitchFamily="18" charset="0"/>
                      </a:endParaRPr>
                    </a:p>
                  </a:txBody>
                  <a:tcPr marL="9525" marR="9525" marT="9525" marB="9525" anchor="ctr">
                    <a:solidFill>
                      <a:srgbClr val="EBC4E1"/>
                    </a:solidFill>
                  </a:tcPr>
                </a:tc>
                <a:extLst>
                  <a:ext uri="{0D108BD9-81ED-4DB2-BD59-A6C34878D82A}">
                    <a16:rowId xmlns:a16="http://schemas.microsoft.com/office/drawing/2014/main" val="200019892"/>
                  </a:ext>
                </a:extLst>
              </a:tr>
            </a:tbl>
          </a:graphicData>
        </a:graphic>
      </p:graphicFrame>
    </p:spTree>
    <p:extLst>
      <p:ext uri="{BB962C8B-B14F-4D97-AF65-F5344CB8AC3E}">
        <p14:creationId xmlns:p14="http://schemas.microsoft.com/office/powerpoint/2010/main" val="1833795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95">
          <a:extLst>
            <a:ext uri="{FF2B5EF4-FFF2-40B4-BE49-F238E27FC236}">
              <a16:creationId xmlns:a16="http://schemas.microsoft.com/office/drawing/2014/main" id="{8008B41C-2F49-1464-1CE4-E1F979B3BE0F}"/>
            </a:ext>
          </a:extLst>
        </p:cNvPr>
        <p:cNvGrpSpPr/>
        <p:nvPr/>
      </p:nvGrpSpPr>
      <p:grpSpPr>
        <a:xfrm>
          <a:off x="0" y="0"/>
          <a:ext cx="0" cy="0"/>
          <a:chOff x="0" y="0"/>
          <a:chExt cx="0" cy="0"/>
        </a:xfrm>
      </p:grpSpPr>
      <p:pic>
        <p:nvPicPr>
          <p:cNvPr id="7" name="Картина 6">
            <a:extLst>
              <a:ext uri="{FF2B5EF4-FFF2-40B4-BE49-F238E27FC236}">
                <a16:creationId xmlns:a16="http://schemas.microsoft.com/office/drawing/2014/main" id="{CBF55B05-F043-F180-909B-82F636F089C9}"/>
              </a:ext>
            </a:extLst>
          </p:cNvPr>
          <p:cNvPicPr>
            <a:picLocks noChangeAspect="1"/>
          </p:cNvPicPr>
          <p:nvPr/>
        </p:nvPicPr>
        <p:blipFill>
          <a:blip r:embed="rId3"/>
          <a:stretch>
            <a:fillRect/>
          </a:stretch>
        </p:blipFill>
        <p:spPr>
          <a:xfrm>
            <a:off x="1686218" y="465211"/>
            <a:ext cx="6703402" cy="8937869"/>
          </a:xfrm>
          <a:prstGeom prst="rect">
            <a:avLst/>
          </a:prstGeom>
          <a:effectLst>
            <a:softEdge rad="342900"/>
          </a:effectLst>
        </p:spPr>
      </p:pic>
      <p:pic>
        <p:nvPicPr>
          <p:cNvPr id="2" name="Картина 1"/>
          <p:cNvPicPr>
            <a:picLocks noChangeAspect="1"/>
          </p:cNvPicPr>
          <p:nvPr/>
        </p:nvPicPr>
        <p:blipFill rotWithShape="1">
          <a:blip r:embed="rId4">
            <a:extLst>
              <a:ext uri="{28A0092B-C50C-407E-A947-70E740481C1C}">
                <a14:useLocalDpi xmlns:a14="http://schemas.microsoft.com/office/drawing/2010/main" val="0"/>
              </a:ext>
            </a:extLst>
          </a:blip>
          <a:srcRect l="4986" t="-180" r="4044"/>
          <a:stretch/>
        </p:blipFill>
        <p:spPr>
          <a:xfrm>
            <a:off x="9022392" y="1136468"/>
            <a:ext cx="8390397" cy="7835537"/>
          </a:xfrm>
          <a:prstGeom prst="rect">
            <a:avLst/>
          </a:prstGeom>
          <a:ln>
            <a:noFill/>
          </a:ln>
          <a:effectLst>
            <a:softEdge rad="112500"/>
          </a:effectLst>
        </p:spPr>
      </p:pic>
    </p:spTree>
    <p:extLst>
      <p:ext uri="{BB962C8B-B14F-4D97-AF65-F5344CB8AC3E}">
        <p14:creationId xmlns:p14="http://schemas.microsoft.com/office/powerpoint/2010/main" val="14782211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259">
          <a:extLst>
            <a:ext uri="{FF2B5EF4-FFF2-40B4-BE49-F238E27FC236}">
              <a16:creationId xmlns:a16="http://schemas.microsoft.com/office/drawing/2014/main" id="{B1963163-BAF5-1A86-2410-262647ED1F7F}"/>
            </a:ext>
          </a:extLst>
        </p:cNvPr>
        <p:cNvGrpSpPr/>
        <p:nvPr/>
      </p:nvGrpSpPr>
      <p:grpSpPr>
        <a:xfrm>
          <a:off x="0" y="0"/>
          <a:ext cx="0" cy="0"/>
          <a:chOff x="0" y="0"/>
          <a:chExt cx="0" cy="0"/>
        </a:xfrm>
      </p:grpSpPr>
      <p:pic>
        <p:nvPicPr>
          <p:cNvPr id="2" name="Картина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56305">
            <a:off x="738043" y="1966124"/>
            <a:ext cx="10543413" cy="5169999"/>
          </a:xfrm>
          <a:prstGeom prst="rect">
            <a:avLst/>
          </a:prstGeom>
          <a:ln>
            <a:noFill/>
          </a:ln>
          <a:effectLst>
            <a:softEdge rad="112500"/>
          </a:effectLst>
        </p:spPr>
      </p:pic>
      <p:pic>
        <p:nvPicPr>
          <p:cNvPr id="4" name="Картина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66561" y="595213"/>
            <a:ext cx="4160034" cy="9006840"/>
          </a:xfrm>
          <a:prstGeom prst="rect">
            <a:avLst/>
          </a:prstGeom>
          <a:ln>
            <a:noFill/>
          </a:ln>
          <a:effectLst>
            <a:softEdge rad="112500"/>
          </a:effectLst>
        </p:spPr>
      </p:pic>
    </p:spTree>
    <p:extLst>
      <p:ext uri="{BB962C8B-B14F-4D97-AF65-F5344CB8AC3E}">
        <p14:creationId xmlns:p14="http://schemas.microsoft.com/office/powerpoint/2010/main" val="3082633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171">
          <a:extLst>
            <a:ext uri="{FF2B5EF4-FFF2-40B4-BE49-F238E27FC236}">
              <a16:creationId xmlns:a16="http://schemas.microsoft.com/office/drawing/2014/main" id="{ABA3D4C9-B153-3988-5B0B-48ADEAB0F569}"/>
            </a:ext>
          </a:extLst>
        </p:cNvPr>
        <p:cNvGrpSpPr/>
        <p:nvPr/>
      </p:nvGrpSpPr>
      <p:grpSpPr>
        <a:xfrm>
          <a:off x="0" y="0"/>
          <a:ext cx="0" cy="0"/>
          <a:chOff x="0" y="0"/>
          <a:chExt cx="0" cy="0"/>
        </a:xfrm>
      </p:grpSpPr>
      <p:sp>
        <p:nvSpPr>
          <p:cNvPr id="172" name="Google Shape;172;p21">
            <a:extLst>
              <a:ext uri="{FF2B5EF4-FFF2-40B4-BE49-F238E27FC236}">
                <a16:creationId xmlns:a16="http://schemas.microsoft.com/office/drawing/2014/main" id="{575C533A-958F-78D3-3AF2-7AC360F65CC0}"/>
              </a:ext>
            </a:extLst>
          </p:cNvPr>
          <p:cNvSpPr txBox="1"/>
          <p:nvPr/>
        </p:nvSpPr>
        <p:spPr>
          <a:xfrm>
            <a:off x="549407" y="465015"/>
            <a:ext cx="10963500" cy="1107996"/>
          </a:xfrm>
          <a:prstGeom prst="rect">
            <a:avLst/>
          </a:prstGeom>
          <a:noFill/>
          <a:ln>
            <a:noFill/>
          </a:ln>
        </p:spPr>
        <p:txBody>
          <a:bodyPr spcFirstLastPara="1" wrap="square" lIns="0" tIns="0" rIns="0" bIns="0" anchor="t" anchorCtr="0">
            <a:spAutoFit/>
          </a:bodyPr>
          <a:lstStyle/>
          <a:p>
            <a:r>
              <a:rPr lang="en-US" sz="3600" b="1" dirty="0">
                <a:solidFill>
                  <a:srgbClr val="107F07"/>
                </a:solidFill>
                <a:latin typeface="Times New Roman" panose="02020603050405020304" pitchFamily="18" charset="0"/>
                <a:cs typeface="Times New Roman" panose="02020603050405020304" pitchFamily="18" charset="0"/>
              </a:rPr>
              <a:t>VII. </a:t>
            </a:r>
            <a:r>
              <a:rPr lang="bg-BG" sz="3600" b="1" dirty="0">
                <a:solidFill>
                  <a:srgbClr val="107F07"/>
                </a:solidFill>
                <a:latin typeface="Times New Roman" panose="02020603050405020304" pitchFamily="18" charset="0"/>
                <a:cs typeface="Times New Roman" panose="02020603050405020304" pitchFamily="18" charset="0"/>
              </a:rPr>
              <a:t>Затвърждаване, систематизиране и обобщение на знанията – 5 минути</a:t>
            </a:r>
            <a:endParaRPr lang="bg-BG" sz="3600" dirty="0">
              <a:solidFill>
                <a:srgbClr val="107F07"/>
              </a:solidFill>
              <a:latin typeface="Times New Roman" panose="02020603050405020304" pitchFamily="18" charset="0"/>
              <a:cs typeface="Times New Roman" panose="02020603050405020304" pitchFamily="18" charset="0"/>
            </a:endParaRPr>
          </a:p>
        </p:txBody>
      </p:sp>
      <p:sp>
        <p:nvSpPr>
          <p:cNvPr id="3" name="Правоъгълник: с два горни скосени ъгъла 2">
            <a:extLst>
              <a:ext uri="{FF2B5EF4-FFF2-40B4-BE49-F238E27FC236}">
                <a16:creationId xmlns:a16="http://schemas.microsoft.com/office/drawing/2014/main" id="{61B3CBC0-9359-1E4A-E1D2-74FAD2901C30}"/>
              </a:ext>
            </a:extLst>
          </p:cNvPr>
          <p:cNvSpPr/>
          <p:nvPr/>
        </p:nvSpPr>
        <p:spPr>
          <a:xfrm>
            <a:off x="326570" y="3505200"/>
            <a:ext cx="6313715" cy="5334000"/>
          </a:xfrm>
          <a:prstGeom prst="snip2SameRect">
            <a:avLst/>
          </a:prstGeom>
          <a:solidFill>
            <a:schemeClr val="tx2"/>
          </a:solidFill>
          <a:ln>
            <a:solidFill>
              <a:srgbClr val="107F07"/>
            </a:solidFill>
          </a:ln>
        </p:spPr>
        <p:style>
          <a:lnRef idx="2">
            <a:schemeClr val="accent6"/>
          </a:lnRef>
          <a:fillRef idx="1">
            <a:schemeClr val="lt1"/>
          </a:fillRef>
          <a:effectRef idx="0">
            <a:schemeClr val="accent6"/>
          </a:effectRef>
          <a:fontRef idx="minor">
            <a:schemeClr val="dk1"/>
          </a:fontRef>
        </p:style>
        <p:txBody>
          <a:bodyPr rtlCol="0" anchor="ctr"/>
          <a:lstStyle/>
          <a:p>
            <a:r>
              <a:rPr lang="bg-BG" sz="2400" b="1" dirty="0">
                <a:solidFill>
                  <a:srgbClr val="107F07"/>
                </a:solidFill>
                <a:latin typeface="Times New Roman" panose="02020603050405020304" pitchFamily="18" charset="0"/>
                <a:cs typeface="Times New Roman" panose="02020603050405020304" pitchFamily="18" charset="0"/>
              </a:rPr>
              <a:t>Принцип на работа на </a:t>
            </a:r>
            <a:r>
              <a:rPr lang="bg-BG" sz="2400" b="1" dirty="0" err="1">
                <a:solidFill>
                  <a:srgbClr val="107F07"/>
                </a:solidFill>
                <a:latin typeface="Times New Roman" panose="02020603050405020304" pitchFamily="18" charset="0"/>
                <a:cs typeface="Times New Roman" panose="02020603050405020304" pitchFamily="18" charset="0"/>
              </a:rPr>
              <a:t>аквапониката</a:t>
            </a:r>
            <a:r>
              <a:rPr lang="bg-BG" sz="2400" b="1" dirty="0">
                <a:solidFill>
                  <a:srgbClr val="107F07"/>
                </a:solidFill>
                <a:latin typeface="Times New Roman" panose="02020603050405020304" pitchFamily="18" charset="0"/>
                <a:cs typeface="Times New Roman" panose="02020603050405020304" pitchFamily="18" charset="0"/>
              </a:rPr>
              <a:t>:</a:t>
            </a:r>
            <a:br>
              <a:rPr lang="bg-BG" sz="2400" b="1" dirty="0">
                <a:solidFill>
                  <a:srgbClr val="107F07"/>
                </a:solidFill>
                <a:latin typeface="Times New Roman" panose="02020603050405020304" pitchFamily="18" charset="0"/>
                <a:cs typeface="Times New Roman" panose="02020603050405020304" pitchFamily="18" charset="0"/>
              </a:rPr>
            </a:br>
            <a:endParaRPr lang="en-US" sz="2400" b="1" dirty="0">
              <a:solidFill>
                <a:srgbClr val="107F07"/>
              </a:solidFill>
              <a:latin typeface="Times New Roman" panose="02020603050405020304" pitchFamily="18" charset="0"/>
              <a:cs typeface="Times New Roman" panose="02020603050405020304" pitchFamily="18" charset="0"/>
            </a:endParaRPr>
          </a:p>
          <a:p>
            <a:r>
              <a:rPr lang="bg-BG" sz="2400" dirty="0" err="1">
                <a:solidFill>
                  <a:srgbClr val="107F07"/>
                </a:solidFill>
                <a:latin typeface="Times New Roman" panose="02020603050405020304" pitchFamily="18" charset="0"/>
                <a:cs typeface="Times New Roman" panose="02020603050405020304" pitchFamily="18" charset="0"/>
              </a:rPr>
              <a:t>Аквапониката</a:t>
            </a:r>
            <a:r>
              <a:rPr lang="bg-BG" sz="2400" dirty="0">
                <a:solidFill>
                  <a:srgbClr val="107F07"/>
                </a:solidFill>
                <a:latin typeface="Times New Roman" panose="02020603050405020304" pitchFamily="18" charset="0"/>
                <a:cs typeface="Times New Roman" panose="02020603050405020304" pitchFamily="18" charset="0"/>
              </a:rPr>
              <a:t> е система, в която рибите и растенията живеят заедно. Рибите отделят вещества във водата. Полезни бактерии ги превръщат в храна за растенията. Растенията поемат хранителните вещества и пречистват водата, която отново се връща при рибите. Така се образува затворен кръг</a:t>
            </a:r>
            <a:r>
              <a:rPr lang="bg-BG" dirty="0">
                <a:solidFill>
                  <a:srgbClr val="107F07"/>
                </a:solidFill>
                <a:latin typeface="Times New Roman" panose="02020603050405020304" pitchFamily="18" charset="0"/>
                <a:cs typeface="Times New Roman" panose="02020603050405020304" pitchFamily="18" charset="0"/>
              </a:rPr>
              <a:t>.</a:t>
            </a:r>
          </a:p>
        </p:txBody>
      </p:sp>
      <p:sp>
        <p:nvSpPr>
          <p:cNvPr id="4" name="Правоъгълник: с два скосени срещуположни ъгъла 3">
            <a:extLst>
              <a:ext uri="{FF2B5EF4-FFF2-40B4-BE49-F238E27FC236}">
                <a16:creationId xmlns:a16="http://schemas.microsoft.com/office/drawing/2014/main" id="{F3D56E43-3CAE-EA1A-BB30-EC38B5036352}"/>
              </a:ext>
            </a:extLst>
          </p:cNvPr>
          <p:cNvSpPr/>
          <p:nvPr/>
        </p:nvSpPr>
        <p:spPr>
          <a:xfrm>
            <a:off x="9818914" y="1573011"/>
            <a:ext cx="7228115" cy="3984171"/>
          </a:xfrm>
          <a:prstGeom prst="snip2DiagRect">
            <a:avLst/>
          </a:prstGeom>
          <a:solidFill>
            <a:schemeClr val="tx2"/>
          </a:solidFill>
          <a:ln>
            <a:solidFill>
              <a:srgbClr val="107F07"/>
            </a:solidFill>
          </a:ln>
        </p:spPr>
        <p:style>
          <a:lnRef idx="2">
            <a:schemeClr val="accent6"/>
          </a:lnRef>
          <a:fillRef idx="1">
            <a:schemeClr val="lt1"/>
          </a:fillRef>
          <a:effectRef idx="0">
            <a:schemeClr val="accent6"/>
          </a:effectRef>
          <a:fontRef idx="minor">
            <a:schemeClr val="dk1"/>
          </a:fontRef>
        </p:style>
        <p:txBody>
          <a:bodyPr rtlCol="0" anchor="ctr"/>
          <a:lstStyle/>
          <a:p>
            <a:r>
              <a:rPr lang="bg-BG" sz="2400" b="1" dirty="0">
                <a:solidFill>
                  <a:srgbClr val="107F07"/>
                </a:solidFill>
                <a:latin typeface="Times New Roman" panose="02020603050405020304" pitchFamily="18" charset="0"/>
                <a:cs typeface="Times New Roman" panose="02020603050405020304" pitchFamily="18" charset="0"/>
              </a:rPr>
              <a:t>Предимства на </a:t>
            </a:r>
            <a:r>
              <a:rPr lang="bg-BG" sz="2400" b="1" dirty="0" err="1">
                <a:solidFill>
                  <a:srgbClr val="107F07"/>
                </a:solidFill>
                <a:latin typeface="Times New Roman" panose="02020603050405020304" pitchFamily="18" charset="0"/>
                <a:cs typeface="Times New Roman" panose="02020603050405020304" pitchFamily="18" charset="0"/>
              </a:rPr>
              <a:t>аквапониката</a:t>
            </a:r>
            <a:r>
              <a:rPr lang="bg-BG" sz="2400" b="1" dirty="0">
                <a:solidFill>
                  <a:srgbClr val="107F07"/>
                </a:solidFill>
                <a:latin typeface="Times New Roman" panose="02020603050405020304" pitchFamily="18" charset="0"/>
                <a:cs typeface="Times New Roman" panose="02020603050405020304" pitchFamily="18" charset="0"/>
              </a:rPr>
              <a:t>:</a:t>
            </a:r>
            <a:endParaRPr lang="bg-BG" sz="2400" dirty="0">
              <a:solidFill>
                <a:srgbClr val="107F07"/>
              </a:solidFill>
              <a:latin typeface="Times New Roman" panose="02020603050405020304" pitchFamily="18" charset="0"/>
              <a:cs typeface="Times New Roman" panose="02020603050405020304" pitchFamily="18" charset="0"/>
            </a:endParaRPr>
          </a:p>
          <a:p>
            <a:pPr lvl="0"/>
            <a:r>
              <a:rPr lang="bg-BG" sz="2400" dirty="0">
                <a:solidFill>
                  <a:srgbClr val="107F07"/>
                </a:solidFill>
                <a:latin typeface="Times New Roman" panose="02020603050405020304" pitchFamily="18" charset="0"/>
                <a:cs typeface="Times New Roman" panose="02020603050405020304" pitchFamily="18" charset="0"/>
              </a:rPr>
              <a:t>Пести вода, защото тя се използва многократно. </a:t>
            </a:r>
          </a:p>
          <a:p>
            <a:pPr lvl="0"/>
            <a:r>
              <a:rPr lang="bg-BG" sz="2400" dirty="0">
                <a:solidFill>
                  <a:srgbClr val="107F07"/>
                </a:solidFill>
                <a:latin typeface="Times New Roman" panose="02020603050405020304" pitchFamily="18" charset="0"/>
                <a:cs typeface="Times New Roman" panose="02020603050405020304" pitchFamily="18" charset="0"/>
              </a:rPr>
              <a:t>Не е нужна почва. </a:t>
            </a:r>
          </a:p>
          <a:p>
            <a:pPr lvl="0"/>
            <a:r>
              <a:rPr lang="bg-BG" sz="2400" dirty="0">
                <a:solidFill>
                  <a:srgbClr val="107F07"/>
                </a:solidFill>
                <a:latin typeface="Times New Roman" panose="02020603050405020304" pitchFamily="18" charset="0"/>
                <a:cs typeface="Times New Roman" panose="02020603050405020304" pitchFamily="18" charset="0"/>
              </a:rPr>
              <a:t>Растенията растат бързо. </a:t>
            </a:r>
          </a:p>
          <a:p>
            <a:pPr lvl="0"/>
            <a:r>
              <a:rPr lang="bg-BG" sz="2400" dirty="0">
                <a:solidFill>
                  <a:srgbClr val="107F07"/>
                </a:solidFill>
                <a:latin typeface="Times New Roman" panose="02020603050405020304" pitchFamily="18" charset="0"/>
                <a:cs typeface="Times New Roman" panose="02020603050405020304" pitchFamily="18" charset="0"/>
              </a:rPr>
              <a:t>Има по-малко плевели. </a:t>
            </a:r>
          </a:p>
          <a:p>
            <a:pPr lvl="0"/>
            <a:r>
              <a:rPr lang="bg-BG" sz="2400" dirty="0">
                <a:solidFill>
                  <a:srgbClr val="107F07"/>
                </a:solidFill>
                <a:latin typeface="Times New Roman" panose="02020603050405020304" pitchFamily="18" charset="0"/>
                <a:cs typeface="Times New Roman" panose="02020603050405020304" pitchFamily="18" charset="0"/>
              </a:rPr>
              <a:t>Получават се едновременно растения и риба. </a:t>
            </a:r>
          </a:p>
          <a:p>
            <a:pPr lvl="0"/>
            <a:r>
              <a:rPr lang="bg-BG" sz="2400" dirty="0">
                <a:solidFill>
                  <a:srgbClr val="107F07"/>
                </a:solidFill>
                <a:latin typeface="Times New Roman" panose="02020603050405020304" pitchFamily="18" charset="0"/>
                <a:cs typeface="Times New Roman" panose="02020603050405020304" pitchFamily="18" charset="0"/>
              </a:rPr>
              <a:t>Подходяща е за малки пространства.</a:t>
            </a:r>
          </a:p>
        </p:txBody>
      </p:sp>
      <p:sp>
        <p:nvSpPr>
          <p:cNvPr id="5" name="Правоъгълник: с два скосени срещуположни ъгъла 4">
            <a:extLst>
              <a:ext uri="{FF2B5EF4-FFF2-40B4-BE49-F238E27FC236}">
                <a16:creationId xmlns:a16="http://schemas.microsoft.com/office/drawing/2014/main" id="{A24F4364-9280-0C1B-E0BD-8FA60C108123}"/>
              </a:ext>
            </a:extLst>
          </p:cNvPr>
          <p:cNvSpPr/>
          <p:nvPr/>
        </p:nvSpPr>
        <p:spPr>
          <a:xfrm>
            <a:off x="7689931" y="5837815"/>
            <a:ext cx="7645952" cy="3984170"/>
          </a:xfrm>
          <a:prstGeom prst="snip2DiagRect">
            <a:avLst/>
          </a:prstGeom>
          <a:solidFill>
            <a:schemeClr val="tx2"/>
          </a:solidFill>
          <a:ln>
            <a:solidFill>
              <a:srgbClr val="107F07"/>
            </a:solidFill>
          </a:ln>
        </p:spPr>
        <p:style>
          <a:lnRef idx="2">
            <a:schemeClr val="accent6"/>
          </a:lnRef>
          <a:fillRef idx="1">
            <a:schemeClr val="lt1"/>
          </a:fillRef>
          <a:effectRef idx="0">
            <a:schemeClr val="accent6"/>
          </a:effectRef>
          <a:fontRef idx="minor">
            <a:schemeClr val="dk1"/>
          </a:fontRef>
        </p:style>
        <p:txBody>
          <a:bodyPr rtlCol="0" anchor="ctr"/>
          <a:lstStyle/>
          <a:p>
            <a:r>
              <a:rPr lang="bg-BG" sz="2400" b="1" dirty="0">
                <a:solidFill>
                  <a:srgbClr val="107F07"/>
                </a:solidFill>
                <a:latin typeface="Times New Roman" panose="02020603050405020304" pitchFamily="18" charset="0"/>
                <a:cs typeface="Times New Roman" panose="02020603050405020304" pitchFamily="18" charset="0"/>
              </a:rPr>
              <a:t>Извод</a:t>
            </a:r>
          </a:p>
          <a:p>
            <a:pPr lvl="0"/>
            <a:r>
              <a:rPr lang="bg-BG" sz="2400" dirty="0" err="1">
                <a:solidFill>
                  <a:srgbClr val="107F07"/>
                </a:solidFill>
                <a:latin typeface="Times New Roman" panose="02020603050405020304" pitchFamily="18" charset="0"/>
                <a:cs typeface="Times New Roman" panose="02020603050405020304" pitchFamily="18" charset="0"/>
              </a:rPr>
              <a:t>Аквапониката</a:t>
            </a:r>
            <a:r>
              <a:rPr lang="bg-BG" sz="2400" dirty="0">
                <a:solidFill>
                  <a:srgbClr val="107F07"/>
                </a:solidFill>
                <a:latin typeface="Times New Roman" panose="02020603050405020304" pitchFamily="18" charset="0"/>
                <a:cs typeface="Times New Roman" panose="02020603050405020304" pitchFamily="18" charset="0"/>
              </a:rPr>
              <a:t> е модерен и природосъобразен начин за отглеждане на храна. Тя спестява вода и място, а растенията растат добре. Почвата също е важна и традиционна среда, но </a:t>
            </a:r>
            <a:r>
              <a:rPr lang="bg-BG" sz="2400" dirty="0" err="1">
                <a:solidFill>
                  <a:srgbClr val="107F07"/>
                </a:solidFill>
                <a:latin typeface="Times New Roman" panose="02020603050405020304" pitchFamily="18" charset="0"/>
                <a:cs typeface="Times New Roman" panose="02020603050405020304" pitchFamily="18" charset="0"/>
              </a:rPr>
              <a:t>аквапониката</a:t>
            </a:r>
            <a:r>
              <a:rPr lang="bg-BG" sz="2400" dirty="0">
                <a:solidFill>
                  <a:srgbClr val="107F07"/>
                </a:solidFill>
                <a:latin typeface="Times New Roman" panose="02020603050405020304" pitchFamily="18" charset="0"/>
                <a:cs typeface="Times New Roman" panose="02020603050405020304" pitchFamily="18" charset="0"/>
              </a:rPr>
              <a:t> е добра алтернатива, особено в градовете и при ограничени ресурси</a:t>
            </a:r>
            <a:r>
              <a:rPr lang="bg-BG" sz="2400" dirty="0">
                <a:solidFill>
                  <a:srgbClr val="107F07"/>
                </a:solidFill>
              </a:rPr>
              <a:t>.</a:t>
            </a:r>
          </a:p>
        </p:txBody>
      </p:sp>
    </p:spTree>
    <p:extLst>
      <p:ext uri="{BB962C8B-B14F-4D97-AF65-F5344CB8AC3E}">
        <p14:creationId xmlns:p14="http://schemas.microsoft.com/office/powerpoint/2010/main" val="3388289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BC4E1"/>
        </a:solidFill>
        <a:effectLst/>
      </p:bgPr>
    </p:bg>
    <p:spTree>
      <p:nvGrpSpPr>
        <p:cNvPr id="1" name="Shape 178"/>
        <p:cNvGrpSpPr/>
        <p:nvPr/>
      </p:nvGrpSpPr>
      <p:grpSpPr>
        <a:xfrm>
          <a:off x="0" y="0"/>
          <a:ext cx="0" cy="0"/>
          <a:chOff x="0" y="0"/>
          <a:chExt cx="0" cy="0"/>
        </a:xfrm>
      </p:grpSpPr>
      <p:sp>
        <p:nvSpPr>
          <p:cNvPr id="3" name="Текстово поле 2">
            <a:extLst>
              <a:ext uri="{FF2B5EF4-FFF2-40B4-BE49-F238E27FC236}">
                <a16:creationId xmlns:a16="http://schemas.microsoft.com/office/drawing/2014/main" id="{3ED44FB4-C96D-EFB3-2949-6F0F1D649A07}"/>
              </a:ext>
            </a:extLst>
          </p:cNvPr>
          <p:cNvSpPr txBox="1"/>
          <p:nvPr/>
        </p:nvSpPr>
        <p:spPr>
          <a:xfrm>
            <a:off x="674915" y="758059"/>
            <a:ext cx="12540342" cy="1193147"/>
          </a:xfrm>
          <a:prstGeom prst="rect">
            <a:avLst/>
          </a:prstGeom>
          <a:noFill/>
        </p:spPr>
        <p:txBody>
          <a:bodyPr wrap="square">
            <a:spAutoFit/>
          </a:bodyPr>
          <a:lstStyle/>
          <a:p>
            <a:pPr marL="228600">
              <a:lnSpc>
                <a:spcPct val="115000"/>
              </a:lnSpc>
              <a:spcAft>
                <a:spcPts val="800"/>
              </a:spcAft>
              <a:buNone/>
            </a:pPr>
            <a:r>
              <a:rPr lang="bg-BG" sz="3200" b="1"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Екипите получават таблет, с чиято помощ отварят тест чрез сканиране на </a:t>
            </a:r>
            <a:r>
              <a:rPr lang="en-US" sz="3200" b="1"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QR COD </a:t>
            </a:r>
            <a:r>
              <a:rPr lang="bg-BG" sz="3200" b="1"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и отговарят на зададените въпроси. </a:t>
            </a:r>
            <a:endParaRPr lang="bg-BG" sz="3200" b="1" kern="100" dirty="0">
              <a:solidFill>
                <a:srgbClr val="107F07"/>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Картина 4">
            <a:extLst>
              <a:ext uri="{FF2B5EF4-FFF2-40B4-BE49-F238E27FC236}">
                <a16:creationId xmlns:a16="http://schemas.microsoft.com/office/drawing/2014/main" id="{3D4459C1-E303-C906-5257-4018FE216BB4}"/>
              </a:ext>
            </a:extLst>
          </p:cNvPr>
          <p:cNvPicPr>
            <a:picLocks noChangeAspect="1"/>
          </p:cNvPicPr>
          <p:nvPr/>
        </p:nvPicPr>
        <p:blipFill>
          <a:blip r:embed="rId3"/>
          <a:stretch>
            <a:fillRect/>
          </a:stretch>
        </p:blipFill>
        <p:spPr>
          <a:xfrm>
            <a:off x="674915" y="2760691"/>
            <a:ext cx="7191580" cy="3396342"/>
          </a:xfrm>
          <a:prstGeom prst="rect">
            <a:avLst/>
          </a:prstGeom>
        </p:spPr>
      </p:pic>
      <p:sp>
        <p:nvSpPr>
          <p:cNvPr id="7" name="Текстово поле 6">
            <a:extLst>
              <a:ext uri="{FF2B5EF4-FFF2-40B4-BE49-F238E27FC236}">
                <a16:creationId xmlns:a16="http://schemas.microsoft.com/office/drawing/2014/main" id="{EA49A08D-19F1-2AA7-DE90-0A28D186150F}"/>
              </a:ext>
            </a:extLst>
          </p:cNvPr>
          <p:cNvSpPr txBox="1"/>
          <p:nvPr/>
        </p:nvSpPr>
        <p:spPr>
          <a:xfrm>
            <a:off x="8447314" y="6604020"/>
            <a:ext cx="9144000" cy="2703561"/>
          </a:xfrm>
          <a:prstGeom prst="rect">
            <a:avLst/>
          </a:prstGeom>
          <a:noFill/>
        </p:spPr>
        <p:txBody>
          <a:bodyPr wrap="square">
            <a:spAutoFit/>
          </a:bodyPr>
          <a:lstStyle/>
          <a:p>
            <a:pPr>
              <a:lnSpc>
                <a:spcPct val="115000"/>
              </a:lnSpc>
              <a:spcAft>
                <a:spcPts val="800"/>
              </a:spcAft>
              <a:buNone/>
            </a:pPr>
            <a:r>
              <a:rPr lang="en-US" sz="3200" b="1"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VIII</a:t>
            </a:r>
            <a:r>
              <a:rPr lang="bg-BG" sz="3200" b="1"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 Задаване на домашна работа. – 1 минут</a:t>
            </a:r>
            <a:r>
              <a:rPr lang="bg-BG" sz="3200" b="1" dirty="0">
                <a:solidFill>
                  <a:srgbClr val="107F07"/>
                </a:solidFill>
                <a:latin typeface="Times New Roman" panose="02020603050405020304" pitchFamily="18" charset="0"/>
                <a:ea typeface="Times New Roman" panose="02020603050405020304" pitchFamily="18" charset="0"/>
                <a:cs typeface="Times New Roman" panose="02020603050405020304" pitchFamily="18" charset="0"/>
              </a:rPr>
              <a:t>а</a:t>
            </a:r>
            <a:endParaRPr lang="bg-BG" sz="32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buNone/>
            </a:pPr>
            <a:r>
              <a:rPr lang="bg-BG" sz="2800" b="1"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Екипите да се грижат и следят развитието и растежа на </a:t>
            </a:r>
            <a:r>
              <a:rPr lang="bg-BG" sz="2800" b="1" kern="0" dirty="0" err="1">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засятите</a:t>
            </a:r>
            <a:r>
              <a:rPr lang="bg-BG" sz="2800" b="1"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 култури и да намерят с помощта на интернет други подходящи култури за отглеждане в </a:t>
            </a:r>
            <a:r>
              <a:rPr lang="bg-BG" sz="2800" b="1" kern="0" dirty="0" err="1">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аквапоника</a:t>
            </a:r>
            <a:r>
              <a:rPr lang="bg-BG" sz="2800" b="1" kern="0" dirty="0">
                <a:solidFill>
                  <a:srgbClr val="107F07"/>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bg-BG" sz="2800" kern="100" dirty="0">
              <a:solidFill>
                <a:srgbClr val="107F07"/>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239">
          <a:extLst>
            <a:ext uri="{FF2B5EF4-FFF2-40B4-BE49-F238E27FC236}">
              <a16:creationId xmlns:a16="http://schemas.microsoft.com/office/drawing/2014/main" id="{4175295B-FD38-04E4-66F1-8105EED9DAB8}"/>
            </a:ext>
          </a:extLst>
        </p:cNvPr>
        <p:cNvGrpSpPr/>
        <p:nvPr/>
      </p:nvGrpSpPr>
      <p:grpSpPr>
        <a:xfrm>
          <a:off x="0" y="0"/>
          <a:ext cx="0" cy="0"/>
          <a:chOff x="0" y="0"/>
          <a:chExt cx="0" cy="0"/>
        </a:xfrm>
      </p:grpSpPr>
      <p:pic>
        <p:nvPicPr>
          <p:cNvPr id="240" name="Google Shape;240;p26">
            <a:extLst>
              <a:ext uri="{FF2B5EF4-FFF2-40B4-BE49-F238E27FC236}">
                <a16:creationId xmlns:a16="http://schemas.microsoft.com/office/drawing/2014/main" id="{D98D67B1-EF38-1C4B-85FE-FE807372D6F1}"/>
              </a:ext>
            </a:extLst>
          </p:cNvPr>
          <p:cNvPicPr preferRelativeResize="0"/>
          <p:nvPr/>
        </p:nvPicPr>
        <p:blipFill rotWithShape="1">
          <a:blip r:embed="rId3">
            <a:alphaModFix/>
          </a:blip>
          <a:srcRect l="3529" t="48132" r="12231"/>
          <a:stretch/>
        </p:blipFill>
        <p:spPr>
          <a:xfrm>
            <a:off x="0" y="0"/>
            <a:ext cx="18288000" cy="10287001"/>
          </a:xfrm>
          <a:prstGeom prst="rect">
            <a:avLst/>
          </a:prstGeom>
          <a:noFill/>
          <a:ln>
            <a:noFill/>
          </a:ln>
        </p:spPr>
      </p:pic>
      <p:sp>
        <p:nvSpPr>
          <p:cNvPr id="241" name="Google Shape;241;p26">
            <a:extLst>
              <a:ext uri="{FF2B5EF4-FFF2-40B4-BE49-F238E27FC236}">
                <a16:creationId xmlns:a16="http://schemas.microsoft.com/office/drawing/2014/main" id="{9C2D3306-0CB1-0279-F4C0-A1039EFEE0B6}"/>
              </a:ext>
            </a:extLst>
          </p:cNvPr>
          <p:cNvSpPr/>
          <p:nvPr/>
        </p:nvSpPr>
        <p:spPr>
          <a:xfrm>
            <a:off x="2742662" y="70656"/>
            <a:ext cx="12570446" cy="10216344"/>
          </a:xfrm>
          <a:custGeom>
            <a:avLst/>
            <a:gdLst/>
            <a:ahLst/>
            <a:cxnLst/>
            <a:rect l="l" t="t" r="r" b="b"/>
            <a:pathLst>
              <a:path w="12570446" h="10216344" extrusionOk="0">
                <a:moveTo>
                  <a:pt x="0" y="0"/>
                </a:moveTo>
                <a:lnTo>
                  <a:pt x="12570446" y="0"/>
                </a:lnTo>
                <a:lnTo>
                  <a:pt x="12570446" y="10216344"/>
                </a:lnTo>
                <a:lnTo>
                  <a:pt x="0" y="10216344"/>
                </a:lnTo>
                <a:lnTo>
                  <a:pt x="0" y="0"/>
                </a:lnTo>
                <a:close/>
              </a:path>
            </a:pathLst>
          </a:custGeom>
          <a:blipFill rotWithShape="1">
            <a:blip r:embed="rId4">
              <a:alphaModFix/>
            </a:blip>
            <a:stretch>
              <a:fillRect/>
            </a:stretch>
          </a:blipFill>
          <a:ln>
            <a:noFill/>
          </a:ln>
        </p:spPr>
        <p:txBody>
          <a:bodyPr/>
          <a:lstStyle/>
          <a:p>
            <a:endParaRPr lang="bg-BG"/>
          </a:p>
        </p:txBody>
      </p:sp>
      <p:sp>
        <p:nvSpPr>
          <p:cNvPr id="243" name="Google Shape;243;p26">
            <a:extLst>
              <a:ext uri="{FF2B5EF4-FFF2-40B4-BE49-F238E27FC236}">
                <a16:creationId xmlns:a16="http://schemas.microsoft.com/office/drawing/2014/main" id="{D41040BF-348C-7A0B-94DA-839C3BFD326C}"/>
              </a:ext>
            </a:extLst>
          </p:cNvPr>
          <p:cNvSpPr/>
          <p:nvPr/>
        </p:nvSpPr>
        <p:spPr>
          <a:xfrm>
            <a:off x="2974892" y="1795704"/>
            <a:ext cx="12018365" cy="1751670"/>
          </a:xfrm>
          <a:custGeom>
            <a:avLst/>
            <a:gdLst/>
            <a:ahLst/>
            <a:cxnLst/>
            <a:rect l="l" t="t" r="r" b="b"/>
            <a:pathLst>
              <a:path w="1352765" h="303127" extrusionOk="0">
                <a:moveTo>
                  <a:pt x="1149565" y="0"/>
                </a:moveTo>
                <a:cubicBezTo>
                  <a:pt x="1261790" y="0"/>
                  <a:pt x="1352765" y="67857"/>
                  <a:pt x="1352765" y="151563"/>
                </a:cubicBezTo>
                <a:cubicBezTo>
                  <a:pt x="1352765" y="235270"/>
                  <a:pt x="1261790" y="303127"/>
                  <a:pt x="1149565" y="303127"/>
                </a:cubicBezTo>
                <a:lnTo>
                  <a:pt x="203200" y="303127"/>
                </a:lnTo>
                <a:cubicBezTo>
                  <a:pt x="90976" y="303127"/>
                  <a:pt x="0" y="235270"/>
                  <a:pt x="0" y="151563"/>
                </a:cubicBezTo>
                <a:cubicBezTo>
                  <a:pt x="0" y="67857"/>
                  <a:pt x="90976" y="0"/>
                  <a:pt x="203200" y="0"/>
                </a:cubicBezTo>
                <a:close/>
              </a:path>
            </a:pathLst>
          </a:custGeom>
          <a:solidFill>
            <a:srgbClr val="EBC4E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Текстово поле 1">
            <a:extLst>
              <a:ext uri="{FF2B5EF4-FFF2-40B4-BE49-F238E27FC236}">
                <a16:creationId xmlns:a16="http://schemas.microsoft.com/office/drawing/2014/main" id="{6259EAE9-0A12-ED1C-BCC1-F6FE5BB9FFD3}"/>
              </a:ext>
            </a:extLst>
          </p:cNvPr>
          <p:cNvSpPr txBox="1"/>
          <p:nvPr/>
        </p:nvSpPr>
        <p:spPr>
          <a:xfrm>
            <a:off x="2974892" y="3877625"/>
            <a:ext cx="12018365" cy="5016758"/>
          </a:xfrm>
          <a:prstGeom prst="rect">
            <a:avLst/>
          </a:prstGeom>
          <a:noFill/>
        </p:spPr>
        <p:txBody>
          <a:bodyPr wrap="square" rtlCol="0">
            <a:spAutoFit/>
          </a:bodyPr>
          <a:lstStyle/>
          <a:p>
            <a:r>
              <a:rPr lang="bg-BG" sz="3200" b="1" dirty="0">
                <a:solidFill>
                  <a:srgbClr val="107F07"/>
                </a:solidFill>
                <a:latin typeface="Times New Roman" panose="02020603050405020304" pitchFamily="18" charset="0"/>
                <a:cs typeface="Times New Roman" panose="02020603050405020304" pitchFamily="18" charset="0"/>
              </a:rPr>
              <a:t>По време на часа учениците работиха активно и с интерес в оранжерията и при </a:t>
            </a:r>
            <a:r>
              <a:rPr lang="bg-BG" sz="3200" b="1" dirty="0" err="1">
                <a:solidFill>
                  <a:srgbClr val="107F07"/>
                </a:solidFill>
                <a:latin typeface="Times New Roman" panose="02020603050405020304" pitchFamily="18" charset="0"/>
                <a:cs typeface="Times New Roman" panose="02020603050405020304" pitchFamily="18" charset="0"/>
              </a:rPr>
              <a:t>аквапонната</a:t>
            </a:r>
            <a:r>
              <a:rPr lang="bg-BG" sz="3200" b="1" dirty="0">
                <a:solidFill>
                  <a:srgbClr val="107F07"/>
                </a:solidFill>
                <a:latin typeface="Times New Roman" panose="02020603050405020304" pitchFamily="18" charset="0"/>
                <a:cs typeface="Times New Roman" panose="02020603050405020304" pitchFamily="18" charset="0"/>
              </a:rPr>
              <a:t> система. Повечето ученици показаха добра мотивация и желание за участие в практическите дейности. Част от учениците показаха много добра самостоятелност и умения за работа в екип.</a:t>
            </a:r>
          </a:p>
          <a:p>
            <a:r>
              <a:rPr lang="bg-BG" sz="3200" b="1" dirty="0">
                <a:solidFill>
                  <a:srgbClr val="107F07"/>
                </a:solidFill>
                <a:latin typeface="Times New Roman" panose="02020603050405020304" pitchFamily="18" charset="0"/>
                <a:cs typeface="Times New Roman" panose="02020603050405020304" pitchFamily="18" charset="0"/>
              </a:rPr>
              <a:t>При дейностите, свързани с </a:t>
            </a:r>
            <a:r>
              <a:rPr lang="bg-BG" sz="3200" b="1" dirty="0" err="1">
                <a:solidFill>
                  <a:srgbClr val="107F07"/>
                </a:solidFill>
                <a:latin typeface="Times New Roman" panose="02020603050405020304" pitchFamily="18" charset="0"/>
                <a:cs typeface="Times New Roman" panose="02020603050405020304" pitchFamily="18" charset="0"/>
              </a:rPr>
              <a:t>аквапониката</a:t>
            </a:r>
            <a:r>
              <a:rPr lang="bg-BG" sz="3200" b="1" dirty="0">
                <a:solidFill>
                  <a:srgbClr val="107F07"/>
                </a:solidFill>
                <a:latin typeface="Times New Roman" panose="02020603050405020304" pitchFamily="18" charset="0"/>
                <a:cs typeface="Times New Roman" panose="02020603050405020304" pitchFamily="18" charset="0"/>
              </a:rPr>
              <a:t>, учениците проявиха любопитство към начина на работа на системата. Те разбраха връзката между рибите, бактериите и растенията. Успешно сравниха отглеждането в почва и във вода, като посочиха основни предимства и разлики</a:t>
            </a:r>
            <a:r>
              <a:rPr lang="bg-BG" sz="3200" dirty="0">
                <a:latin typeface="Times New Roman" panose="02020603050405020304" pitchFamily="18" charset="0"/>
                <a:cs typeface="Times New Roman" panose="02020603050405020304" pitchFamily="18" charset="0"/>
              </a:rPr>
              <a:t>.</a:t>
            </a:r>
          </a:p>
        </p:txBody>
      </p:sp>
      <p:sp>
        <p:nvSpPr>
          <p:cNvPr id="4" name="Текстово поле 3">
            <a:extLst>
              <a:ext uri="{FF2B5EF4-FFF2-40B4-BE49-F238E27FC236}">
                <a16:creationId xmlns:a16="http://schemas.microsoft.com/office/drawing/2014/main" id="{E349504E-AECC-CF4B-47E4-04D752EE8ED3}"/>
              </a:ext>
            </a:extLst>
          </p:cNvPr>
          <p:cNvSpPr txBox="1"/>
          <p:nvPr/>
        </p:nvSpPr>
        <p:spPr>
          <a:xfrm>
            <a:off x="4344331" y="1901599"/>
            <a:ext cx="10908024" cy="1561389"/>
          </a:xfrm>
          <a:prstGeom prst="rect">
            <a:avLst/>
          </a:prstGeom>
          <a:noFill/>
        </p:spPr>
        <p:txBody>
          <a:bodyPr wrap="square">
            <a:spAutoFit/>
          </a:bodyPr>
          <a:lstStyle/>
          <a:p>
            <a:pPr>
              <a:lnSpc>
                <a:spcPct val="115000"/>
              </a:lnSpc>
              <a:spcAft>
                <a:spcPts val="800"/>
              </a:spcAft>
            </a:pPr>
            <a:r>
              <a:rPr lang="en-US" sz="3200" b="1" dirty="0">
                <a:solidFill>
                  <a:srgbClr val="107F07"/>
                </a:solidFill>
                <a:latin typeface="Times New Roman" panose="02020603050405020304" pitchFamily="18" charset="0"/>
                <a:cs typeface="Times New Roman" panose="02020603050405020304" pitchFamily="18" charset="0"/>
              </a:rPr>
              <a:t>IX</a:t>
            </a:r>
            <a:r>
              <a:rPr lang="bg-BG" sz="3200" b="1" dirty="0">
                <a:solidFill>
                  <a:srgbClr val="107F07"/>
                </a:solidFill>
                <a:latin typeface="Times New Roman" panose="02020603050405020304" pitchFamily="18" charset="0"/>
                <a:cs typeface="Times New Roman" panose="02020603050405020304" pitchFamily="18" charset="0"/>
              </a:rPr>
              <a:t>. Анализ на изпълнението на поставените цели и    задачи от класа за часа – 2 минути.</a:t>
            </a:r>
            <a:endParaRPr lang="bg-BG" sz="3200" dirty="0">
              <a:solidFill>
                <a:srgbClr val="107F07"/>
              </a:solidFill>
              <a:latin typeface="Times New Roman" panose="02020603050405020304" pitchFamily="18" charset="0"/>
              <a:cs typeface="Times New Roman" panose="02020603050405020304" pitchFamily="18" charset="0"/>
            </a:endParaRPr>
          </a:p>
          <a:p>
            <a:pPr>
              <a:lnSpc>
                <a:spcPct val="115000"/>
              </a:lnSpc>
              <a:spcAft>
                <a:spcPts val="800"/>
              </a:spcAft>
              <a:buNone/>
            </a:pPr>
            <a:r>
              <a:rPr lang="bg-BG" sz="1400" b="1" kern="0" dirty="0" err="1">
                <a:solidFill>
                  <a:srgbClr val="EBC4E1"/>
                </a:solidFill>
                <a:effectLst/>
                <a:latin typeface="Times New Roman" panose="02020603050405020304" pitchFamily="18" charset="0"/>
                <a:ea typeface="Times New Roman" panose="02020603050405020304" pitchFamily="18" charset="0"/>
                <a:cs typeface="Times New Roman" panose="02020603050405020304" pitchFamily="18" charset="0"/>
              </a:rPr>
              <a:t>авените</a:t>
            </a:r>
            <a:r>
              <a:rPr lang="bg-BG" sz="1400" b="1" kern="0" dirty="0">
                <a:solidFill>
                  <a:srgbClr val="EBC4E1"/>
                </a:solidFill>
                <a:effectLst/>
                <a:latin typeface="Times New Roman" panose="02020603050405020304" pitchFamily="18" charset="0"/>
                <a:ea typeface="Times New Roman" panose="02020603050405020304" pitchFamily="18" charset="0"/>
                <a:cs typeface="Times New Roman" panose="02020603050405020304" pitchFamily="18" charset="0"/>
              </a:rPr>
              <a:t> цели и задачи от класа за часа – 2 минути.</a:t>
            </a:r>
            <a:endParaRPr lang="bg-BG" sz="1400" kern="100" dirty="0">
              <a:solidFill>
                <a:srgbClr val="EBC4E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30782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195">
          <a:extLst>
            <a:ext uri="{FF2B5EF4-FFF2-40B4-BE49-F238E27FC236}">
              <a16:creationId xmlns:a16="http://schemas.microsoft.com/office/drawing/2014/main" id="{3947FA0B-9401-F5E6-18F6-F435FBC9D966}"/>
            </a:ext>
          </a:extLst>
        </p:cNvPr>
        <p:cNvGrpSpPr/>
        <p:nvPr/>
      </p:nvGrpSpPr>
      <p:grpSpPr>
        <a:xfrm>
          <a:off x="0" y="0"/>
          <a:ext cx="0" cy="0"/>
          <a:chOff x="0" y="0"/>
          <a:chExt cx="0" cy="0"/>
        </a:xfrm>
      </p:grpSpPr>
      <p:sp>
        <p:nvSpPr>
          <p:cNvPr id="2" name="Блоксхема: документ 1">
            <a:extLst>
              <a:ext uri="{FF2B5EF4-FFF2-40B4-BE49-F238E27FC236}">
                <a16:creationId xmlns:a16="http://schemas.microsoft.com/office/drawing/2014/main" id="{6F12F4D3-5251-FDF9-4DD7-EE51AC5CD8F7}"/>
              </a:ext>
            </a:extLst>
          </p:cNvPr>
          <p:cNvSpPr/>
          <p:nvPr/>
        </p:nvSpPr>
        <p:spPr>
          <a:xfrm>
            <a:off x="192320" y="395513"/>
            <a:ext cx="5718628" cy="8694058"/>
          </a:xfrm>
          <a:prstGeom prst="flowChartDocumen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r>
              <a:rPr lang="bg-BG" sz="3200" b="1" dirty="0">
                <a:solidFill>
                  <a:srgbClr val="107F07"/>
                </a:solidFill>
                <a:latin typeface="Times New Roman" panose="02020603050405020304" pitchFamily="18" charset="0"/>
                <a:cs typeface="Times New Roman" panose="02020603050405020304" pitchFamily="18" charset="0"/>
              </a:rPr>
              <a:t>Положителни страни:</a:t>
            </a:r>
          </a:p>
          <a:p>
            <a:endParaRPr lang="bg-BG" sz="3200" dirty="0">
              <a:solidFill>
                <a:srgbClr val="107F07"/>
              </a:solidFill>
              <a:latin typeface="Times New Roman" panose="02020603050405020304" pitchFamily="18" charset="0"/>
              <a:cs typeface="Times New Roman" panose="02020603050405020304" pitchFamily="18" charset="0"/>
            </a:endParaRPr>
          </a:p>
          <a:p>
            <a:pPr lvl="0"/>
            <a:r>
              <a:rPr lang="bg-BG" sz="3200" dirty="0">
                <a:solidFill>
                  <a:srgbClr val="107F07"/>
                </a:solidFill>
                <a:latin typeface="Times New Roman" panose="02020603050405020304" pitchFamily="18" charset="0"/>
                <a:cs typeface="Times New Roman" panose="02020603050405020304" pitchFamily="18" charset="0"/>
              </a:rPr>
              <a:t>Висока активност и интерес към практическата работа. </a:t>
            </a:r>
          </a:p>
          <a:p>
            <a:pPr lvl="0"/>
            <a:r>
              <a:rPr lang="bg-BG" sz="3200" dirty="0">
                <a:solidFill>
                  <a:srgbClr val="107F07"/>
                </a:solidFill>
                <a:latin typeface="Times New Roman" panose="02020603050405020304" pitchFamily="18" charset="0"/>
                <a:cs typeface="Times New Roman" panose="02020603050405020304" pitchFamily="18" charset="0"/>
              </a:rPr>
              <a:t>Добро сътрудничество между учениците. </a:t>
            </a:r>
          </a:p>
          <a:p>
            <a:pPr lvl="0"/>
            <a:r>
              <a:rPr lang="bg-BG" sz="3200" dirty="0">
                <a:solidFill>
                  <a:srgbClr val="107F07"/>
                </a:solidFill>
                <a:latin typeface="Times New Roman" panose="02020603050405020304" pitchFamily="18" charset="0"/>
                <a:cs typeface="Times New Roman" panose="02020603050405020304" pitchFamily="18" charset="0"/>
              </a:rPr>
              <a:t>Усвояване на нови знания чрез наблюдение и практика. </a:t>
            </a:r>
          </a:p>
          <a:p>
            <a:pPr lvl="0"/>
            <a:r>
              <a:rPr lang="bg-BG" sz="3200" dirty="0">
                <a:solidFill>
                  <a:srgbClr val="107F07"/>
                </a:solidFill>
                <a:latin typeface="Times New Roman" panose="02020603050405020304" pitchFamily="18" charset="0"/>
                <a:cs typeface="Times New Roman" panose="02020603050405020304" pitchFamily="18" charset="0"/>
              </a:rPr>
              <a:t>Отговорно отношение към растенията и оборудването. </a:t>
            </a:r>
          </a:p>
        </p:txBody>
      </p:sp>
      <p:sp>
        <p:nvSpPr>
          <p:cNvPr id="7" name="Блоксхема: документ 6">
            <a:extLst>
              <a:ext uri="{FF2B5EF4-FFF2-40B4-BE49-F238E27FC236}">
                <a16:creationId xmlns:a16="http://schemas.microsoft.com/office/drawing/2014/main" id="{015A888E-5FEE-45CB-1EA3-192CCDC647CD}"/>
              </a:ext>
            </a:extLst>
          </p:cNvPr>
          <p:cNvSpPr/>
          <p:nvPr/>
        </p:nvSpPr>
        <p:spPr>
          <a:xfrm>
            <a:off x="6237506" y="950973"/>
            <a:ext cx="5718628" cy="8694057"/>
          </a:xfrm>
          <a:prstGeom prst="flowChartDocumen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r>
              <a:rPr lang="bg-BG" sz="3200" b="1" dirty="0">
                <a:solidFill>
                  <a:srgbClr val="107F07"/>
                </a:solidFill>
                <a:latin typeface="Times New Roman" panose="02020603050405020304" pitchFamily="18" charset="0"/>
                <a:cs typeface="Times New Roman" panose="02020603050405020304" pitchFamily="18" charset="0"/>
              </a:rPr>
              <a:t>Затруднения:</a:t>
            </a:r>
          </a:p>
          <a:p>
            <a:endParaRPr lang="bg-BG" sz="3200" dirty="0">
              <a:solidFill>
                <a:srgbClr val="107F07"/>
              </a:solidFill>
              <a:latin typeface="Times New Roman" panose="02020603050405020304" pitchFamily="18" charset="0"/>
              <a:cs typeface="Times New Roman" panose="02020603050405020304" pitchFamily="18" charset="0"/>
            </a:endParaRPr>
          </a:p>
          <a:p>
            <a:pPr lvl="0"/>
            <a:r>
              <a:rPr lang="bg-BG" sz="3200" dirty="0">
                <a:solidFill>
                  <a:srgbClr val="107F07"/>
                </a:solidFill>
                <a:latin typeface="Times New Roman" panose="02020603050405020304" pitchFamily="18" charset="0"/>
                <a:cs typeface="Times New Roman" panose="02020603050405020304" pitchFamily="18" charset="0"/>
              </a:rPr>
              <a:t>Някои ученици имаха нужда от допълнителни указания при засаждането. </a:t>
            </a:r>
          </a:p>
          <a:p>
            <a:pPr lvl="0"/>
            <a:r>
              <a:rPr lang="bg-BG" sz="3200" dirty="0">
                <a:solidFill>
                  <a:srgbClr val="107F07"/>
                </a:solidFill>
                <a:latin typeface="Times New Roman" panose="02020603050405020304" pitchFamily="18" charset="0"/>
                <a:cs typeface="Times New Roman" panose="02020603050405020304" pitchFamily="18" charset="0"/>
              </a:rPr>
              <a:t>Част от класа все още се затруднява да използва правилно термините, свързани с </a:t>
            </a:r>
            <a:r>
              <a:rPr lang="bg-BG" sz="3200" dirty="0" err="1">
                <a:solidFill>
                  <a:srgbClr val="107F07"/>
                </a:solidFill>
                <a:latin typeface="Times New Roman" panose="02020603050405020304" pitchFamily="18" charset="0"/>
                <a:cs typeface="Times New Roman" panose="02020603050405020304" pitchFamily="18" charset="0"/>
              </a:rPr>
              <a:t>аквапониката</a:t>
            </a:r>
            <a:r>
              <a:rPr lang="bg-BG" sz="3200" dirty="0">
                <a:solidFill>
                  <a:srgbClr val="107F07"/>
                </a:solidFill>
                <a:latin typeface="Times New Roman" panose="02020603050405020304" pitchFamily="18" charset="0"/>
                <a:cs typeface="Times New Roman" panose="02020603050405020304" pitchFamily="18" charset="0"/>
              </a:rPr>
              <a:t>. </a:t>
            </a:r>
          </a:p>
          <a:p>
            <a:pPr lvl="0"/>
            <a:r>
              <a:rPr lang="bg-BG" sz="3200" dirty="0">
                <a:solidFill>
                  <a:srgbClr val="107F07"/>
                </a:solidFill>
                <a:latin typeface="Times New Roman" panose="02020603050405020304" pitchFamily="18" charset="0"/>
                <a:cs typeface="Times New Roman" panose="02020603050405020304" pitchFamily="18" charset="0"/>
              </a:rPr>
              <a:t>Не всички ученици работеха с еднакво темпо. </a:t>
            </a:r>
          </a:p>
        </p:txBody>
      </p:sp>
      <p:sp>
        <p:nvSpPr>
          <p:cNvPr id="8" name="Блоксхема: документ 7">
            <a:extLst>
              <a:ext uri="{FF2B5EF4-FFF2-40B4-BE49-F238E27FC236}">
                <a16:creationId xmlns:a16="http://schemas.microsoft.com/office/drawing/2014/main" id="{E648E24C-7F96-9F0C-2267-E2B6205B2DCA}"/>
              </a:ext>
            </a:extLst>
          </p:cNvPr>
          <p:cNvSpPr/>
          <p:nvPr/>
        </p:nvSpPr>
        <p:spPr>
          <a:xfrm>
            <a:off x="12282717" y="1941284"/>
            <a:ext cx="5812963" cy="8519887"/>
          </a:xfrm>
          <a:prstGeom prst="flowChartDocument">
            <a:avLst/>
          </a:prstGeom>
        </p:spPr>
        <p:style>
          <a:lnRef idx="2">
            <a:schemeClr val="accent1">
              <a:shade val="15000"/>
            </a:schemeClr>
          </a:lnRef>
          <a:fillRef idx="1001">
            <a:schemeClr val="lt2"/>
          </a:fillRef>
          <a:effectRef idx="0">
            <a:schemeClr val="accent1"/>
          </a:effectRef>
          <a:fontRef idx="minor">
            <a:schemeClr val="lt1"/>
          </a:fontRef>
        </p:style>
        <p:txBody>
          <a:bodyPr rtlCol="0" anchor="ctr"/>
          <a:lstStyle/>
          <a:p>
            <a:r>
              <a:rPr lang="bg-BG" sz="3200" b="1" dirty="0">
                <a:solidFill>
                  <a:srgbClr val="107F07"/>
                </a:solidFill>
                <a:latin typeface="Times New Roman" panose="02020603050405020304" pitchFamily="18" charset="0"/>
                <a:cs typeface="Times New Roman" panose="02020603050405020304" pitchFamily="18" charset="0"/>
              </a:rPr>
              <a:t>Извод:</a:t>
            </a:r>
          </a:p>
          <a:p>
            <a:endParaRPr lang="bg-BG" sz="3200" dirty="0">
              <a:solidFill>
                <a:srgbClr val="107F07"/>
              </a:solidFill>
              <a:latin typeface="Times New Roman" panose="02020603050405020304" pitchFamily="18" charset="0"/>
              <a:cs typeface="Times New Roman" panose="02020603050405020304" pitchFamily="18" charset="0"/>
            </a:endParaRPr>
          </a:p>
          <a:p>
            <a:r>
              <a:rPr lang="bg-BG" sz="3200" dirty="0">
                <a:solidFill>
                  <a:srgbClr val="107F07"/>
                </a:solidFill>
                <a:latin typeface="Times New Roman" panose="02020603050405020304" pitchFamily="18" charset="0"/>
                <a:cs typeface="Times New Roman" panose="02020603050405020304" pitchFamily="18" charset="0"/>
              </a:rPr>
              <a:t>Часът беше успешен, с висока практическа насоченост и добра ангажираност на учениците. Работата в реална среда като оранжерия и </a:t>
            </a:r>
            <a:r>
              <a:rPr lang="bg-BG" sz="3200" dirty="0" err="1">
                <a:solidFill>
                  <a:srgbClr val="107F07"/>
                </a:solidFill>
                <a:latin typeface="Times New Roman" panose="02020603050405020304" pitchFamily="18" charset="0"/>
                <a:cs typeface="Times New Roman" panose="02020603050405020304" pitchFamily="18" charset="0"/>
              </a:rPr>
              <a:t>аквапонна</a:t>
            </a:r>
            <a:r>
              <a:rPr lang="bg-BG" sz="3200" dirty="0">
                <a:solidFill>
                  <a:srgbClr val="107F07"/>
                </a:solidFill>
                <a:latin typeface="Times New Roman" panose="02020603050405020304" pitchFamily="18" charset="0"/>
                <a:cs typeface="Times New Roman" panose="02020603050405020304" pitchFamily="18" charset="0"/>
              </a:rPr>
              <a:t> система подпомага по-доброто разбиране на учебния материал и развива практически умения, наблюдателност и работа в екип.</a:t>
            </a:r>
          </a:p>
        </p:txBody>
      </p:sp>
      <p:sp>
        <p:nvSpPr>
          <p:cNvPr id="9" name="Текстово поле 8">
            <a:extLst>
              <a:ext uri="{FF2B5EF4-FFF2-40B4-BE49-F238E27FC236}">
                <a16:creationId xmlns:a16="http://schemas.microsoft.com/office/drawing/2014/main" id="{549F34F0-FD60-8A84-D37A-A12B8A843572}"/>
              </a:ext>
            </a:extLst>
          </p:cNvPr>
          <p:cNvSpPr txBox="1"/>
          <p:nvPr/>
        </p:nvSpPr>
        <p:spPr>
          <a:xfrm>
            <a:off x="355599" y="609600"/>
            <a:ext cx="5718628" cy="584775"/>
          </a:xfrm>
          <a:prstGeom prst="rect">
            <a:avLst/>
          </a:prstGeom>
          <a:noFill/>
        </p:spPr>
        <p:txBody>
          <a:bodyPr wrap="square" rtlCol="0">
            <a:spAutoFit/>
          </a:bodyPr>
          <a:lstStyle/>
          <a:p>
            <a:r>
              <a:rPr lang="bg-BG" sz="3200" dirty="0">
                <a:solidFill>
                  <a:srgbClr val="107F07"/>
                </a:solidFill>
                <a:latin typeface="Times New Roman" panose="02020603050405020304" pitchFamily="18" charset="0"/>
                <a:cs typeface="Times New Roman" panose="02020603050405020304" pitchFamily="18" charset="0"/>
              </a:rPr>
              <a:t>. </a:t>
            </a:r>
          </a:p>
        </p:txBody>
      </p:sp>
      <p:sp>
        <p:nvSpPr>
          <p:cNvPr id="11" name="Текстово поле 10">
            <a:extLst>
              <a:ext uri="{FF2B5EF4-FFF2-40B4-BE49-F238E27FC236}">
                <a16:creationId xmlns:a16="http://schemas.microsoft.com/office/drawing/2014/main" id="{55949991-C0C6-0B17-1E55-C3A49EB23318}"/>
              </a:ext>
            </a:extLst>
          </p:cNvPr>
          <p:cNvSpPr txBox="1"/>
          <p:nvPr/>
        </p:nvSpPr>
        <p:spPr>
          <a:xfrm>
            <a:off x="6302830" y="1200293"/>
            <a:ext cx="5326746" cy="584775"/>
          </a:xfrm>
          <a:prstGeom prst="rect">
            <a:avLst/>
          </a:prstGeom>
          <a:noFill/>
        </p:spPr>
        <p:txBody>
          <a:bodyPr wrap="square" rtlCol="0">
            <a:spAutoFit/>
          </a:bodyPr>
          <a:lstStyle/>
          <a:p>
            <a:r>
              <a:rPr lang="bg-BG" sz="3200" dirty="0">
                <a:solidFill>
                  <a:srgbClr val="107F07"/>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28174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16B57"/>
        </a:solidFill>
        <a:effectLst/>
      </p:bgPr>
    </p:bg>
    <p:spTree>
      <p:nvGrpSpPr>
        <p:cNvPr id="1" name="Shape 368"/>
        <p:cNvGrpSpPr/>
        <p:nvPr/>
      </p:nvGrpSpPr>
      <p:grpSpPr>
        <a:xfrm>
          <a:off x="0" y="0"/>
          <a:ext cx="0" cy="0"/>
          <a:chOff x="0" y="0"/>
          <a:chExt cx="0" cy="0"/>
        </a:xfrm>
      </p:grpSpPr>
      <p:sp>
        <p:nvSpPr>
          <p:cNvPr id="2" name="Текстово поле 1">
            <a:extLst>
              <a:ext uri="{FF2B5EF4-FFF2-40B4-BE49-F238E27FC236}">
                <a16:creationId xmlns:a16="http://schemas.microsoft.com/office/drawing/2014/main" id="{B9534719-2C45-AFBD-4E22-3A8CE341F643}"/>
              </a:ext>
            </a:extLst>
          </p:cNvPr>
          <p:cNvSpPr txBox="1"/>
          <p:nvPr/>
        </p:nvSpPr>
        <p:spPr>
          <a:xfrm>
            <a:off x="8229600" y="6848832"/>
            <a:ext cx="11664778" cy="2523768"/>
          </a:xfrm>
          <a:prstGeom prst="rect">
            <a:avLst/>
          </a:prstGeom>
          <a:noFill/>
        </p:spPr>
        <p:txBody>
          <a:bodyPr wrap="square" rtlCol="0">
            <a:spAutoFit/>
          </a:bodyPr>
          <a:lstStyle/>
          <a:p>
            <a:r>
              <a:rPr lang="bg-BG" sz="3600" b="1" dirty="0">
                <a:solidFill>
                  <a:srgbClr val="EBC4E1"/>
                </a:solidFill>
                <a:latin typeface="Times New Roman" panose="02020603050405020304" pitchFamily="18" charset="0"/>
                <a:cs typeface="Times New Roman" panose="02020603050405020304" pitchFamily="18" charset="0"/>
              </a:rPr>
              <a:t>Училище: ОУ „Св. Св. Кирил и Методий“</a:t>
            </a:r>
            <a:endParaRPr lang="bg-BG" sz="3600" dirty="0">
              <a:solidFill>
                <a:srgbClr val="EBC4E1"/>
              </a:solidFill>
              <a:latin typeface="Times New Roman" panose="02020603050405020304" pitchFamily="18" charset="0"/>
              <a:cs typeface="Times New Roman" panose="02020603050405020304" pitchFamily="18" charset="0"/>
            </a:endParaRPr>
          </a:p>
          <a:p>
            <a:r>
              <a:rPr lang="bg-BG" sz="3600" b="1" dirty="0">
                <a:solidFill>
                  <a:srgbClr val="EBC4E1"/>
                </a:solidFill>
                <a:latin typeface="Times New Roman" panose="02020603050405020304" pitchFamily="18" charset="0"/>
                <a:cs typeface="Times New Roman" panose="02020603050405020304" pitchFamily="18" charset="0"/>
              </a:rPr>
              <a:t>Клас: 5</a:t>
            </a:r>
            <a:endParaRPr lang="bg-BG" sz="3600" dirty="0">
              <a:solidFill>
                <a:srgbClr val="EBC4E1"/>
              </a:solidFill>
              <a:latin typeface="Times New Roman" panose="02020603050405020304" pitchFamily="18" charset="0"/>
              <a:cs typeface="Times New Roman" panose="02020603050405020304" pitchFamily="18" charset="0"/>
            </a:endParaRPr>
          </a:p>
          <a:p>
            <a:r>
              <a:rPr lang="bg-BG" sz="3600" b="1" dirty="0">
                <a:solidFill>
                  <a:srgbClr val="EBC4E1"/>
                </a:solidFill>
                <a:latin typeface="Times New Roman" panose="02020603050405020304" pitchFamily="18" charset="0"/>
                <a:cs typeface="Times New Roman" panose="02020603050405020304" pitchFamily="18" charset="0"/>
              </a:rPr>
              <a:t>Населено място: Стралджа</a:t>
            </a:r>
            <a:endParaRPr lang="bg-BG" sz="3600" dirty="0">
              <a:solidFill>
                <a:srgbClr val="EBC4E1"/>
              </a:solidFill>
              <a:latin typeface="Times New Roman" panose="02020603050405020304" pitchFamily="18" charset="0"/>
              <a:cs typeface="Times New Roman" panose="02020603050405020304" pitchFamily="18" charset="0"/>
            </a:endParaRPr>
          </a:p>
          <a:p>
            <a:r>
              <a:rPr lang="bg-BG" sz="3600" b="1" dirty="0">
                <a:solidFill>
                  <a:srgbClr val="EBC4E1"/>
                </a:solidFill>
                <a:latin typeface="Times New Roman" panose="02020603050405020304" pitchFamily="18" charset="0"/>
                <a:cs typeface="Times New Roman" panose="02020603050405020304" pitchFamily="18" charset="0"/>
              </a:rPr>
              <a:t>Община: Стралджа</a:t>
            </a:r>
            <a:endParaRPr lang="bg-BG" sz="3600" dirty="0">
              <a:solidFill>
                <a:srgbClr val="EBC4E1"/>
              </a:solidFill>
              <a:latin typeface="Times New Roman" panose="02020603050405020304" pitchFamily="18" charset="0"/>
              <a:cs typeface="Times New Roman" panose="02020603050405020304" pitchFamily="18" charset="0"/>
            </a:endParaRPr>
          </a:p>
          <a:p>
            <a:r>
              <a:rPr lang="bg-BG" b="1" dirty="0"/>
              <a:t> </a:t>
            </a:r>
            <a:endParaRPr lang="bg-BG" dirty="0"/>
          </a:p>
        </p:txBody>
      </p:sp>
      <p:sp>
        <p:nvSpPr>
          <p:cNvPr id="3" name="Текстово поле 2">
            <a:extLst>
              <a:ext uri="{FF2B5EF4-FFF2-40B4-BE49-F238E27FC236}">
                <a16:creationId xmlns:a16="http://schemas.microsoft.com/office/drawing/2014/main" id="{3AD0A93B-2589-BC15-A467-32B178ACBCAB}"/>
              </a:ext>
            </a:extLst>
          </p:cNvPr>
          <p:cNvSpPr txBox="1"/>
          <p:nvPr/>
        </p:nvSpPr>
        <p:spPr>
          <a:xfrm>
            <a:off x="1136821" y="1705232"/>
            <a:ext cx="10577383" cy="1754326"/>
          </a:xfrm>
          <a:prstGeom prst="rect">
            <a:avLst/>
          </a:prstGeom>
          <a:noFill/>
        </p:spPr>
        <p:txBody>
          <a:bodyPr wrap="square" rtlCol="0">
            <a:spAutoFit/>
          </a:bodyPr>
          <a:lstStyle/>
          <a:p>
            <a:r>
              <a:rPr lang="en-US" sz="3600" b="1" dirty="0">
                <a:solidFill>
                  <a:srgbClr val="EBC4E1"/>
                </a:solidFill>
                <a:latin typeface="Times New Roman" panose="02020603050405020304" pitchFamily="18" charset="0"/>
                <a:cs typeface="Times New Roman" panose="02020603050405020304" pitchFamily="18" charset="0"/>
              </a:rPr>
              <a:t> </a:t>
            </a:r>
            <a:r>
              <a:rPr lang="bg-BG" sz="3600" b="1" dirty="0">
                <a:solidFill>
                  <a:srgbClr val="EBC4E1"/>
                </a:solidFill>
                <a:latin typeface="Times New Roman" panose="02020603050405020304" pitchFamily="18" charset="0"/>
                <a:cs typeface="Times New Roman" panose="02020603050405020304" pitchFamily="18" charset="0"/>
              </a:rPr>
              <a:t>Преподаватели: </a:t>
            </a:r>
            <a:endParaRPr lang="en-US" sz="3600" b="1" dirty="0">
              <a:solidFill>
                <a:srgbClr val="EBC4E1"/>
              </a:solidFill>
              <a:latin typeface="Times New Roman" panose="02020603050405020304" pitchFamily="18" charset="0"/>
              <a:cs typeface="Times New Roman" panose="02020603050405020304" pitchFamily="18" charset="0"/>
            </a:endParaRPr>
          </a:p>
          <a:p>
            <a:r>
              <a:rPr lang="en-US" sz="3600" dirty="0">
                <a:solidFill>
                  <a:srgbClr val="EBC4E1"/>
                </a:solidFill>
                <a:latin typeface="Times New Roman" panose="02020603050405020304" pitchFamily="18" charset="0"/>
                <a:cs typeface="Times New Roman" panose="02020603050405020304" pitchFamily="18" charset="0"/>
              </a:rPr>
              <a:t> </a:t>
            </a:r>
            <a:r>
              <a:rPr lang="bg-BG" sz="3600" b="1" dirty="0">
                <a:solidFill>
                  <a:srgbClr val="EBC4E1"/>
                </a:solidFill>
                <a:latin typeface="Times New Roman" panose="02020603050405020304" pitchFamily="18" charset="0"/>
                <a:cs typeface="Times New Roman" panose="02020603050405020304" pitchFamily="18" charset="0"/>
              </a:rPr>
              <a:t>Човекът и природата- Иван Петров</a:t>
            </a:r>
            <a:endParaRPr lang="en-US" sz="3600" dirty="0">
              <a:solidFill>
                <a:srgbClr val="EBC4E1"/>
              </a:solidFill>
              <a:latin typeface="Times New Roman" panose="02020603050405020304" pitchFamily="18" charset="0"/>
              <a:cs typeface="Times New Roman" panose="02020603050405020304" pitchFamily="18" charset="0"/>
            </a:endParaRPr>
          </a:p>
          <a:p>
            <a:r>
              <a:rPr lang="bg-BG" sz="3600" b="1" dirty="0">
                <a:solidFill>
                  <a:srgbClr val="EBC4E1"/>
                </a:solidFill>
                <a:latin typeface="Times New Roman" panose="02020603050405020304" pitchFamily="18" charset="0"/>
                <a:cs typeface="Times New Roman" panose="02020603050405020304" pitchFamily="18" charset="0"/>
              </a:rPr>
              <a:t> Технологии и предприемачество- Митко Митев</a:t>
            </a:r>
            <a:endParaRPr lang="bg-BG" sz="3600" dirty="0">
              <a:solidFill>
                <a:srgbClr val="EBC4E1"/>
              </a:solidFill>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471</TotalTime>
  <Words>2584</Words>
  <Application>Microsoft Office PowerPoint</Application>
  <PresentationFormat>По избор</PresentationFormat>
  <Paragraphs>399</Paragraphs>
  <Slides>34</Slides>
  <Notes>34</Notes>
  <HiddenSlides>0</HiddenSlides>
  <MMClips>0</MMClips>
  <ScaleCrop>false</ScaleCrop>
  <HeadingPairs>
    <vt:vector size="6" baseType="variant">
      <vt:variant>
        <vt:lpstr>Използвани шрифтове</vt:lpstr>
      </vt:variant>
      <vt:variant>
        <vt:i4>8</vt:i4>
      </vt:variant>
      <vt:variant>
        <vt:lpstr>Тема</vt:lpstr>
      </vt:variant>
      <vt:variant>
        <vt:i4>1</vt:i4>
      </vt:variant>
      <vt:variant>
        <vt:lpstr>Заглавия на слайдовете</vt:lpstr>
      </vt:variant>
      <vt:variant>
        <vt:i4>34</vt:i4>
      </vt:variant>
    </vt:vector>
  </HeadingPairs>
  <TitlesOfParts>
    <vt:vector size="43" baseType="lpstr">
      <vt:lpstr>Arial</vt:lpstr>
      <vt:lpstr>Wingdings</vt:lpstr>
      <vt:lpstr>Calibri</vt:lpstr>
      <vt:lpstr>Tenor Sans</vt:lpstr>
      <vt:lpstr>Aptos</vt:lpstr>
      <vt:lpstr>Times New Roman</vt:lpstr>
      <vt:lpstr>Poppins</vt:lpstr>
      <vt:lpstr>Symbol</vt:lpstr>
      <vt:lpstr>Office Theme</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creator>User</dc:creator>
  <cp:lastModifiedBy>Велин</cp:lastModifiedBy>
  <cp:revision>17</cp:revision>
  <dcterms:modified xsi:type="dcterms:W3CDTF">2026-05-05T09:15:17Z</dcterms:modified>
</cp:coreProperties>
</file>